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83" r:id="rId2"/>
    <p:sldId id="257" r:id="rId3"/>
    <p:sldId id="284" r:id="rId4"/>
    <p:sldId id="307" r:id="rId5"/>
    <p:sldId id="285" r:id="rId6"/>
    <p:sldId id="286" r:id="rId7"/>
    <p:sldId id="287" r:id="rId8"/>
    <p:sldId id="288" r:id="rId9"/>
    <p:sldId id="289" r:id="rId10"/>
    <p:sldId id="290" r:id="rId11"/>
    <p:sldId id="291" r:id="rId12"/>
    <p:sldId id="292" r:id="rId13"/>
    <p:sldId id="293" r:id="rId14"/>
    <p:sldId id="297" r:id="rId15"/>
    <p:sldId id="295" r:id="rId16"/>
    <p:sldId id="298" r:id="rId17"/>
    <p:sldId id="296" r:id="rId18"/>
    <p:sldId id="299" r:id="rId19"/>
    <p:sldId id="300" r:id="rId20"/>
    <p:sldId id="302" r:id="rId21"/>
    <p:sldId id="304" r:id="rId22"/>
    <p:sldId id="294" r:id="rId23"/>
    <p:sldId id="305" r:id="rId24"/>
    <p:sldId id="306" r:id="rId25"/>
    <p:sldId id="308" r:id="rId26"/>
    <p:sldId id="309" r:id="rId27"/>
    <p:sldId id="280" r:id="rId28"/>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597E33DB-EC17-42C3-8294-17BB19C2719F}" type="datetimeFigureOut">
              <a:rPr lang="ru-RU" smtClean="0"/>
              <a:t>28.10.2021</a:t>
            </a:fld>
            <a:endParaRPr lang="ru-RU"/>
          </a:p>
        </p:txBody>
      </p:sp>
      <p:sp>
        <p:nvSpPr>
          <p:cNvPr id="4" name="Нижний колонтитул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ru-RU"/>
          </a:p>
        </p:txBody>
      </p:sp>
      <p:sp>
        <p:nvSpPr>
          <p:cNvPr id="5" name="Номер слайда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227D05C4-1C6D-4261-B174-CA8FED3E33B3}" type="slidenum">
              <a:rPr lang="ru-RU" smtClean="0"/>
              <a:t>‹#›</a:t>
            </a:fld>
            <a:endParaRPr lang="ru-RU"/>
          </a:p>
        </p:txBody>
      </p:sp>
    </p:spTree>
    <p:extLst>
      <p:ext uri="{BB962C8B-B14F-4D97-AF65-F5344CB8AC3E}">
        <p14:creationId xmlns:p14="http://schemas.microsoft.com/office/powerpoint/2010/main" val="832871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55C920-DB03-4048-9E95-9A43CBC720CA}"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229674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55C920-DB03-4048-9E95-9A43CBC720CA}"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406170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55C920-DB03-4048-9E95-9A43CBC720CA}"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238973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55C920-DB03-4048-9E95-9A43CBC720CA}"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210602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55C920-DB03-4048-9E95-9A43CBC720CA}"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374907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55C920-DB03-4048-9E95-9A43CBC720CA}"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264036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55C920-DB03-4048-9E95-9A43CBC720CA}" type="datetimeFigureOut">
              <a:rPr lang="ru-RU" smtClean="0"/>
              <a:t>28.10.2021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2240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55C920-DB03-4048-9E95-9A43CBC720CA}" type="datetimeFigureOut">
              <a:rPr lang="ru-RU" smtClean="0"/>
              <a:t>28.10.2021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354373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55C920-DB03-4048-9E95-9A43CBC720CA}" type="datetimeFigureOut">
              <a:rPr lang="ru-RU" smtClean="0"/>
              <a:t>28.10.2021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373000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055C920-DB03-4048-9E95-9A43CBC720CA}"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101981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055C920-DB03-4048-9E95-9A43CBC720CA}"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D9845E-B1C0-43A4-ABEA-07623B712D68}" type="slidenum">
              <a:rPr lang="ru-RU" smtClean="0"/>
              <a:t>‹#›</a:t>
            </a:fld>
            <a:endParaRPr lang="ru-RU"/>
          </a:p>
        </p:txBody>
      </p:sp>
    </p:spTree>
    <p:extLst>
      <p:ext uri="{BB962C8B-B14F-4D97-AF65-F5344CB8AC3E}">
        <p14:creationId xmlns:p14="http://schemas.microsoft.com/office/powerpoint/2010/main" val="133130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5C920-DB03-4048-9E95-9A43CBC720CA}" type="datetimeFigureOut">
              <a:rPr lang="ru-RU" smtClean="0"/>
              <a:t>28.10.2021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9845E-B1C0-43A4-ABEA-07623B712D68}" type="slidenum">
              <a:rPr lang="ru-RU" smtClean="0"/>
              <a:t>‹#›</a:t>
            </a:fld>
            <a:endParaRPr lang="ru-RU"/>
          </a:p>
        </p:txBody>
      </p:sp>
    </p:spTree>
    <p:extLst>
      <p:ext uri="{BB962C8B-B14F-4D97-AF65-F5344CB8AC3E}">
        <p14:creationId xmlns:p14="http://schemas.microsoft.com/office/powerpoint/2010/main" val="38755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www.kartinkinaden.ru/"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hyperlink" Target="http://www.obrazovaka.ru/" TargetMode="External"/><Relationship Id="rId4" Type="http://schemas.openxmlformats.org/officeDocument/2006/relationships/hyperlink" Target="http://www.vivareit.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submarine.ru/images/topics/photos/b/2017/11/6878_1_1510308636_64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951" r="793"/>
          <a:stretch/>
        </p:blipFill>
        <p:spPr bwMode="auto">
          <a:xfrm>
            <a:off x="0" y="0"/>
            <a:ext cx="94273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the-submarine.ru/images/topics/photos/b/2017/11/6878_1_1510308636_642.jpg"/>
          <p:cNvPicPr>
            <a:picLocks noChangeAspect="1" noChangeArrowheads="1"/>
          </p:cNvPicPr>
          <p:nvPr/>
        </p:nvPicPr>
        <p:blipFill rotWithShape="1">
          <a:blip r:embed="rId3">
            <a:extLst>
              <a:ext uri="{28A0092B-C50C-407E-A947-70E740481C1C}">
                <a14:useLocalDpi xmlns:a14="http://schemas.microsoft.com/office/drawing/2010/main" val="0"/>
              </a:ext>
            </a:extLst>
          </a:blip>
          <a:srcRect l="85749" r="2720"/>
          <a:stretch/>
        </p:blipFill>
        <p:spPr bwMode="auto">
          <a:xfrm flipH="1">
            <a:off x="9427334" y="0"/>
            <a:ext cx="27646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4713667" y="1332023"/>
            <a:ext cx="7651143" cy="3859102"/>
          </a:xfrm>
          <a:prstGeom prst="rect">
            <a:avLst/>
          </a:prstGeom>
        </p:spPr>
      </p:pic>
      <p:pic>
        <p:nvPicPr>
          <p:cNvPr id="6" name="Рисунок 5"/>
          <p:cNvPicPr>
            <a:picLocks noChangeAspect="1"/>
          </p:cNvPicPr>
          <p:nvPr/>
        </p:nvPicPr>
        <p:blipFill>
          <a:blip r:embed="rId5"/>
          <a:stretch>
            <a:fillRect/>
          </a:stretch>
        </p:blipFill>
        <p:spPr>
          <a:xfrm>
            <a:off x="7444912" y="5675273"/>
            <a:ext cx="4919898" cy="1182727"/>
          </a:xfrm>
          <a:prstGeom prst="rect">
            <a:avLst/>
          </a:prstGeom>
        </p:spPr>
      </p:pic>
    </p:spTree>
    <p:extLst>
      <p:ext uri="{BB962C8B-B14F-4D97-AF65-F5344CB8AC3E}">
        <p14:creationId xmlns:p14="http://schemas.microsoft.com/office/powerpoint/2010/main" val="6873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961423"/>
            <a:ext cx="4912171" cy="1569660"/>
          </a:xfrm>
          <a:prstGeom prst="rect">
            <a:avLst/>
          </a:prstGeom>
          <a:solidFill>
            <a:schemeClr val="bg1">
              <a:alpha val="43000"/>
            </a:schemeClr>
          </a:solidFill>
        </p:spPr>
        <p:txBody>
          <a:bodyPr wrap="square" rtlCol="0">
            <a:spAutoFit/>
          </a:bodyPr>
          <a:lstStyle/>
          <a:p>
            <a:r>
              <a:rPr lang="ru-RU" sz="2400" i="1" dirty="0">
                <a:latin typeface="+mj-lt"/>
              </a:rPr>
              <a:t>Во времена правления Ивана Грозного Россия была мощной державой. Она увеличила свои размеры в 30 раз.</a:t>
            </a:r>
          </a:p>
        </p:txBody>
      </p:sp>
      <p:pic>
        <p:nvPicPr>
          <p:cNvPr id="10" name="Рисунок 9"/>
          <p:cNvPicPr>
            <a:picLocks noChangeAspect="1"/>
          </p:cNvPicPr>
          <p:nvPr/>
        </p:nvPicPr>
        <p:blipFill>
          <a:blip r:embed="rId3"/>
          <a:stretch>
            <a:fillRect/>
          </a:stretch>
        </p:blipFill>
        <p:spPr>
          <a:xfrm>
            <a:off x="577379" y="1347073"/>
            <a:ext cx="6073439" cy="47199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p:cNvPicPr>
            <a:picLocks noChangeAspect="1"/>
          </p:cNvPicPr>
          <p:nvPr/>
        </p:nvPicPr>
        <p:blipFill>
          <a:blip r:embed="rId4"/>
          <a:stretch>
            <a:fillRect/>
          </a:stretch>
        </p:blipFill>
        <p:spPr>
          <a:xfrm rot="5400000">
            <a:off x="9144000" y="-7523"/>
            <a:ext cx="3048000" cy="3048000"/>
          </a:xfrm>
          <a:prstGeom prst="rect">
            <a:avLst/>
          </a:prstGeom>
        </p:spPr>
      </p:pic>
      <p:pic>
        <p:nvPicPr>
          <p:cNvPr id="12" name="Рисунок 11"/>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485645" y="-18130"/>
            <a:ext cx="4560203" cy="1889924"/>
          </a:xfrm>
          <a:prstGeom prst="rect">
            <a:avLst/>
          </a:prstGeom>
        </p:spPr>
      </p:pic>
    </p:spTree>
    <p:extLst>
      <p:ext uri="{BB962C8B-B14F-4D97-AF65-F5344CB8AC3E}">
        <p14:creationId xmlns:p14="http://schemas.microsoft.com/office/powerpoint/2010/main" val="151615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961423"/>
            <a:ext cx="4912171" cy="1569660"/>
          </a:xfrm>
          <a:prstGeom prst="rect">
            <a:avLst/>
          </a:prstGeom>
          <a:solidFill>
            <a:schemeClr val="bg1">
              <a:alpha val="43000"/>
            </a:schemeClr>
          </a:solidFill>
        </p:spPr>
        <p:txBody>
          <a:bodyPr wrap="square" rtlCol="0">
            <a:spAutoFit/>
          </a:bodyPr>
          <a:lstStyle/>
          <a:p>
            <a:r>
              <a:rPr lang="ru-RU" sz="2400" i="1" dirty="0">
                <a:latin typeface="+mj-lt"/>
              </a:rPr>
              <a:t>Грозный царь любил читать, играть в шахматы, охотиться, коллекционировать драгоценные камни.</a:t>
            </a:r>
          </a:p>
        </p:txBody>
      </p:sp>
      <p:pic>
        <p:nvPicPr>
          <p:cNvPr id="5" name="Рисунок 4"/>
          <p:cNvPicPr>
            <a:picLocks noChangeAspect="1"/>
          </p:cNvPicPr>
          <p:nvPr/>
        </p:nvPicPr>
        <p:blipFill>
          <a:blip r:embed="rId3"/>
          <a:stretch>
            <a:fillRect/>
          </a:stretch>
        </p:blipFill>
        <p:spPr>
          <a:xfrm>
            <a:off x="928889" y="1447981"/>
            <a:ext cx="5459032" cy="4120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485646" y="-7523"/>
            <a:ext cx="4560203" cy="1889924"/>
          </a:xfrm>
          <a:prstGeom prst="rect">
            <a:avLst/>
          </a:prstGeom>
        </p:spPr>
      </p:pic>
    </p:spTree>
    <p:extLst>
      <p:ext uri="{BB962C8B-B14F-4D97-AF65-F5344CB8AC3E}">
        <p14:creationId xmlns:p14="http://schemas.microsoft.com/office/powerpoint/2010/main" val="164666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413679" y="2467413"/>
            <a:ext cx="4912171" cy="1938992"/>
          </a:xfrm>
          <a:prstGeom prst="rect">
            <a:avLst/>
          </a:prstGeom>
          <a:solidFill>
            <a:schemeClr val="bg1">
              <a:alpha val="43000"/>
            </a:schemeClr>
          </a:solidFill>
        </p:spPr>
        <p:txBody>
          <a:bodyPr wrap="square" rtlCol="0">
            <a:spAutoFit/>
          </a:bodyPr>
          <a:lstStyle/>
          <a:p>
            <a:r>
              <a:rPr lang="ru-RU" sz="2400" i="1" dirty="0">
                <a:latin typeface="+mj-lt"/>
              </a:rPr>
              <a:t>В старости Иван Васильевич сильно страдал от полиартрита. Он даже не мог сам передвигаться по дворцу, поэтому подданные переносили его на носилках.</a:t>
            </a:r>
          </a:p>
        </p:txBody>
      </p:sp>
      <p:pic>
        <p:nvPicPr>
          <p:cNvPr id="5" name="Рисунок 4"/>
          <p:cNvPicPr>
            <a:picLocks noChangeAspect="1"/>
          </p:cNvPicPr>
          <p:nvPr/>
        </p:nvPicPr>
        <p:blipFill>
          <a:blip r:embed="rId3"/>
          <a:stretch>
            <a:fillRect/>
          </a:stretch>
        </p:blipFill>
        <p:spPr>
          <a:xfrm>
            <a:off x="1674387" y="1347073"/>
            <a:ext cx="3657332" cy="48361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444190" y="0"/>
            <a:ext cx="4889416" cy="1889924"/>
          </a:xfrm>
          <a:prstGeom prst="rect">
            <a:avLst/>
          </a:prstGeom>
        </p:spPr>
      </p:pic>
    </p:spTree>
    <p:extLst>
      <p:ext uri="{BB962C8B-B14F-4D97-AF65-F5344CB8AC3E}">
        <p14:creationId xmlns:p14="http://schemas.microsoft.com/office/powerpoint/2010/main" val="46872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77318" y="1359417"/>
            <a:ext cx="4912171" cy="4154984"/>
          </a:xfrm>
          <a:prstGeom prst="rect">
            <a:avLst/>
          </a:prstGeom>
          <a:solidFill>
            <a:schemeClr val="bg1">
              <a:alpha val="43000"/>
            </a:schemeClr>
          </a:solidFill>
        </p:spPr>
        <p:txBody>
          <a:bodyPr wrap="square" rtlCol="0">
            <a:spAutoFit/>
          </a:bodyPr>
          <a:lstStyle/>
          <a:p>
            <a:r>
              <a:rPr lang="ru-RU" sz="2400" i="1" dirty="0">
                <a:latin typeface="+mj-lt"/>
              </a:rPr>
              <a:t>К самым известным фактам из жизни первого русского царя относится миф об убийстве Иваном Васильевичем своего любимого сына Ивана. Но правда такова, что царевич умер в результате болезни, а его отец после этого сильно горевал. После смерти Ивана у Грозного остался лишь слабоумный сын Фёдор. На нём и прервался род Рюриковичей.</a:t>
            </a:r>
          </a:p>
        </p:txBody>
      </p:sp>
      <p:pic>
        <p:nvPicPr>
          <p:cNvPr id="5" name="Рисунок 4"/>
          <p:cNvPicPr>
            <a:picLocks noChangeAspect="1"/>
          </p:cNvPicPr>
          <p:nvPr/>
        </p:nvPicPr>
        <p:blipFill>
          <a:blip r:embed="rId3"/>
          <a:stretch>
            <a:fillRect/>
          </a:stretch>
        </p:blipFill>
        <p:spPr>
          <a:xfrm>
            <a:off x="667555" y="1700824"/>
            <a:ext cx="5720366" cy="3813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317416" y="-25465"/>
            <a:ext cx="4889416" cy="1889924"/>
          </a:xfrm>
          <a:prstGeom prst="rect">
            <a:avLst/>
          </a:prstGeom>
        </p:spPr>
      </p:pic>
    </p:spTree>
    <p:extLst>
      <p:ext uri="{BB962C8B-B14F-4D97-AF65-F5344CB8AC3E}">
        <p14:creationId xmlns:p14="http://schemas.microsoft.com/office/powerpoint/2010/main" val="255346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928834" y="1544083"/>
            <a:ext cx="4912171" cy="3785652"/>
          </a:xfrm>
          <a:prstGeom prst="rect">
            <a:avLst/>
          </a:prstGeom>
          <a:solidFill>
            <a:schemeClr val="bg1">
              <a:alpha val="43000"/>
            </a:schemeClr>
          </a:solidFill>
        </p:spPr>
        <p:txBody>
          <a:bodyPr wrap="square" rtlCol="0">
            <a:spAutoFit/>
          </a:bodyPr>
          <a:lstStyle/>
          <a:p>
            <a:r>
              <a:rPr lang="ru-RU" sz="2400" i="1" dirty="0">
                <a:latin typeface="+mj-lt"/>
              </a:rPr>
              <a:t>После восхождения на царский престол Иван Грозный женился. Первую жену он выбирал из 1500 красавиц, приехавших на смотрины со всей Руси. Ей стала Анастасия Захарьина-Кошкина, в которую он влюбился с первого взгляда. Остальным девушкам вручили богатые подарки и отправили по домам.</a:t>
            </a:r>
          </a:p>
        </p:txBody>
      </p:sp>
      <p:pic>
        <p:nvPicPr>
          <p:cNvPr id="13314" name="Picture 2" descr="http://lemur59.ru/sites/default/files/images/1429091516-rus-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55" y="1775082"/>
            <a:ext cx="5717191" cy="3868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 name="Рисунок 10"/>
          <p:cNvPicPr>
            <a:picLocks noChangeAspect="1"/>
          </p:cNvPicPr>
          <p:nvPr/>
        </p:nvPicPr>
        <p:blipFill>
          <a:blip r:embed="rId4"/>
          <a:stretch>
            <a:fillRect/>
          </a:stretch>
        </p:blipFill>
        <p:spPr>
          <a:xfrm rot="5400000">
            <a:off x="9144000" y="-7523"/>
            <a:ext cx="3048000" cy="3048000"/>
          </a:xfrm>
          <a:prstGeom prst="rect">
            <a:avLst/>
          </a:prstGeom>
        </p:spPr>
      </p:pic>
      <p:pic>
        <p:nvPicPr>
          <p:cNvPr id="12" name="Рисунок 11"/>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476123" y="-7523"/>
            <a:ext cx="4889416" cy="1889924"/>
          </a:xfrm>
          <a:prstGeom prst="rect">
            <a:avLst/>
          </a:prstGeom>
        </p:spPr>
      </p:pic>
    </p:spTree>
    <p:extLst>
      <p:ext uri="{BB962C8B-B14F-4D97-AF65-F5344CB8AC3E}">
        <p14:creationId xmlns:p14="http://schemas.microsoft.com/office/powerpoint/2010/main" val="386377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961423"/>
            <a:ext cx="4912171" cy="3416320"/>
          </a:xfrm>
          <a:prstGeom prst="rect">
            <a:avLst/>
          </a:prstGeom>
          <a:solidFill>
            <a:schemeClr val="bg1">
              <a:alpha val="43000"/>
            </a:schemeClr>
          </a:solidFill>
        </p:spPr>
        <p:txBody>
          <a:bodyPr wrap="square" rtlCol="0">
            <a:spAutoFit/>
          </a:bodyPr>
          <a:lstStyle/>
          <a:p>
            <a:r>
              <a:rPr lang="ru-RU" sz="2400" i="1" dirty="0">
                <a:latin typeface="+mj-lt"/>
              </a:rPr>
              <a:t>День 17 декабря 1546 года ознаменовался известием, что Великий князь решил </a:t>
            </a:r>
            <a:r>
              <a:rPr lang="ru-RU" sz="2400" i="1" dirty="0" smtClean="0">
                <a:latin typeface="+mj-lt"/>
              </a:rPr>
              <a:t>женится</a:t>
            </a:r>
            <a:r>
              <a:rPr lang="ru-RU" sz="2400" i="1" dirty="0">
                <a:latin typeface="+mj-lt"/>
              </a:rPr>
              <a:t>. На следующий день он собрал бояр и заявил, что принял решение венчаться не в титуле Великого князя, а царя Руси. Таким действием он ослаблял влияние ненавистного ему боярства.</a:t>
            </a:r>
          </a:p>
        </p:txBody>
      </p:sp>
      <p:pic>
        <p:nvPicPr>
          <p:cNvPr id="10" name="Рисунок 9"/>
          <p:cNvPicPr>
            <a:picLocks noChangeAspect="1"/>
          </p:cNvPicPr>
          <p:nvPr/>
        </p:nvPicPr>
        <p:blipFill>
          <a:blip r:embed="rId3"/>
          <a:stretch>
            <a:fillRect/>
          </a:stretch>
        </p:blipFill>
        <p:spPr>
          <a:xfrm>
            <a:off x="595715" y="1686059"/>
            <a:ext cx="5823052" cy="42253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p:cNvPicPr>
            <a:picLocks noChangeAspect="1"/>
          </p:cNvPicPr>
          <p:nvPr/>
        </p:nvPicPr>
        <p:blipFill>
          <a:blip r:embed="rId4"/>
          <a:stretch>
            <a:fillRect/>
          </a:stretch>
        </p:blipFill>
        <p:spPr>
          <a:xfrm rot="5400000">
            <a:off x="9144000" y="-7523"/>
            <a:ext cx="3048000" cy="3048000"/>
          </a:xfrm>
          <a:prstGeom prst="rect">
            <a:avLst/>
          </a:prstGeom>
        </p:spPr>
      </p:pic>
      <p:pic>
        <p:nvPicPr>
          <p:cNvPr id="12" name="Рисунок 11"/>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521462" y="-1"/>
            <a:ext cx="4889416" cy="1889924"/>
          </a:xfrm>
          <a:prstGeom prst="rect">
            <a:avLst/>
          </a:prstGeom>
        </p:spPr>
      </p:pic>
    </p:spTree>
    <p:extLst>
      <p:ext uri="{BB962C8B-B14F-4D97-AF65-F5344CB8AC3E}">
        <p14:creationId xmlns:p14="http://schemas.microsoft.com/office/powerpoint/2010/main" val="66782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961423"/>
            <a:ext cx="4912171" cy="2308324"/>
          </a:xfrm>
          <a:prstGeom prst="rect">
            <a:avLst/>
          </a:prstGeom>
          <a:solidFill>
            <a:schemeClr val="bg1">
              <a:alpha val="43000"/>
            </a:schemeClr>
          </a:solidFill>
        </p:spPr>
        <p:txBody>
          <a:bodyPr wrap="square" rtlCol="0">
            <a:spAutoFit/>
          </a:bodyPr>
          <a:lstStyle/>
          <a:p>
            <a:r>
              <a:rPr lang="ru-RU" sz="2400" i="1" dirty="0">
                <a:latin typeface="+mj-lt"/>
              </a:rPr>
              <a:t>Изучая останки Ивана Грозного, ученые предположили, что на протяжении многих лет царя поили напитками с добавлением ртути и мышьяка, из-за чего он страдал сильными </a:t>
            </a:r>
            <a:r>
              <a:rPr lang="ru-RU" sz="2400" i="1" dirty="0" smtClean="0">
                <a:latin typeface="+mj-lt"/>
              </a:rPr>
              <a:t>болями.</a:t>
            </a:r>
            <a:endParaRPr lang="ru-RU" sz="2400" i="1" dirty="0">
              <a:latin typeface="+mj-lt"/>
            </a:endParaRPr>
          </a:p>
        </p:txBody>
      </p:sp>
      <p:pic>
        <p:nvPicPr>
          <p:cNvPr id="12292" name="Picture 4" descr="https://interesnoznat.com/wp-content/uploads/sh2_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67" y="1485243"/>
            <a:ext cx="6137901" cy="4093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1" name="Рисунок 10"/>
          <p:cNvPicPr>
            <a:picLocks noChangeAspect="1"/>
          </p:cNvPicPr>
          <p:nvPr/>
        </p:nvPicPr>
        <p:blipFill>
          <a:blip r:embed="rId4"/>
          <a:stretch>
            <a:fillRect/>
          </a:stretch>
        </p:blipFill>
        <p:spPr>
          <a:xfrm rot="5400000">
            <a:off x="9144000" y="-7523"/>
            <a:ext cx="3048000" cy="3048000"/>
          </a:xfrm>
          <a:prstGeom prst="rect">
            <a:avLst/>
          </a:prstGeom>
        </p:spPr>
      </p:pic>
      <p:pic>
        <p:nvPicPr>
          <p:cNvPr id="12" name="Рисунок 11"/>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317416" y="-32182"/>
            <a:ext cx="4889416" cy="1889924"/>
          </a:xfrm>
          <a:prstGeom prst="rect">
            <a:avLst/>
          </a:prstGeom>
        </p:spPr>
      </p:pic>
    </p:spTree>
    <p:extLst>
      <p:ext uri="{BB962C8B-B14F-4D97-AF65-F5344CB8AC3E}">
        <p14:creationId xmlns:p14="http://schemas.microsoft.com/office/powerpoint/2010/main" val="140076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38681" y="1549300"/>
            <a:ext cx="4912171" cy="4524315"/>
          </a:xfrm>
          <a:prstGeom prst="rect">
            <a:avLst/>
          </a:prstGeom>
          <a:solidFill>
            <a:schemeClr val="bg1">
              <a:alpha val="43000"/>
            </a:schemeClr>
          </a:solidFill>
        </p:spPr>
        <p:txBody>
          <a:bodyPr wrap="square" rtlCol="0">
            <a:spAutoFit/>
          </a:bodyPr>
          <a:lstStyle/>
          <a:p>
            <a:r>
              <a:rPr lang="ru-RU" sz="2400" i="1" dirty="0">
                <a:latin typeface="+mj-lt"/>
              </a:rPr>
              <a:t>Иван Васильевич стал Первым русским царем 16 января 1547 года. В этот день в Успенском соборе на Ивана возложили шапку Мономаха и золотые наплечники (бармы). Венчание на царство происходило аналогично церемонии помазанию на царство императоров Византии. Этим подчеркивали, что царская власть дана Богом и попытка отобрать ее является великим грехом.</a:t>
            </a:r>
          </a:p>
        </p:txBody>
      </p:sp>
      <p:pic>
        <p:nvPicPr>
          <p:cNvPr id="5" name="Рисунок 4"/>
          <p:cNvPicPr>
            <a:picLocks noChangeAspect="1"/>
          </p:cNvPicPr>
          <p:nvPr/>
        </p:nvPicPr>
        <p:blipFill>
          <a:blip r:embed="rId3"/>
          <a:stretch>
            <a:fillRect/>
          </a:stretch>
        </p:blipFill>
        <p:spPr>
          <a:xfrm>
            <a:off x="984361" y="1819756"/>
            <a:ext cx="5081715" cy="38083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317416" y="-70168"/>
            <a:ext cx="4889416" cy="1889924"/>
          </a:xfrm>
          <a:prstGeom prst="rect">
            <a:avLst/>
          </a:prstGeom>
        </p:spPr>
      </p:pic>
    </p:spTree>
    <p:extLst>
      <p:ext uri="{BB962C8B-B14F-4D97-AF65-F5344CB8AC3E}">
        <p14:creationId xmlns:p14="http://schemas.microsoft.com/office/powerpoint/2010/main" val="287891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40" y="1359417"/>
            <a:ext cx="4912171" cy="4154984"/>
          </a:xfrm>
          <a:prstGeom prst="rect">
            <a:avLst/>
          </a:prstGeom>
          <a:solidFill>
            <a:schemeClr val="bg1">
              <a:alpha val="43000"/>
            </a:schemeClr>
          </a:solidFill>
        </p:spPr>
        <p:txBody>
          <a:bodyPr wrap="square" rtlCol="0">
            <a:spAutoFit/>
          </a:bodyPr>
          <a:lstStyle/>
          <a:p>
            <a:r>
              <a:rPr lang="ru-RU" sz="2400" i="1" dirty="0">
                <a:latin typeface="+mj-lt"/>
              </a:rPr>
              <a:t>Первый год царствования ознаменовался страшным пожаром, уничтожившим почти всю Москву. Обнищавший вследствие пожара народ восстал и пустился в грабежи боярских владений</a:t>
            </a:r>
            <a:r>
              <a:rPr lang="ru-RU" sz="2400" i="1" dirty="0" smtClean="0">
                <a:latin typeface="+mj-lt"/>
              </a:rPr>
              <a:t>. Восстание </a:t>
            </a:r>
            <a:r>
              <a:rPr lang="ru-RU" sz="2400" i="1" dirty="0">
                <a:latin typeface="+mj-lt"/>
              </a:rPr>
              <a:t>послужило толчком созыва Земского Собора из представителей всех городов и начала административной и судебной реформ.</a:t>
            </a:r>
          </a:p>
        </p:txBody>
      </p:sp>
      <p:pic>
        <p:nvPicPr>
          <p:cNvPr id="5" name="Рисунок 4"/>
          <p:cNvPicPr>
            <a:picLocks noChangeAspect="1"/>
          </p:cNvPicPr>
          <p:nvPr/>
        </p:nvPicPr>
        <p:blipFill>
          <a:blip r:embed="rId3"/>
          <a:stretch>
            <a:fillRect/>
          </a:stretch>
        </p:blipFill>
        <p:spPr>
          <a:xfrm>
            <a:off x="545535" y="1961423"/>
            <a:ext cx="5915037" cy="35490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317416" y="-7523"/>
            <a:ext cx="4889416" cy="1889924"/>
          </a:xfrm>
          <a:prstGeom prst="rect">
            <a:avLst/>
          </a:prstGeom>
        </p:spPr>
      </p:pic>
    </p:spTree>
    <p:extLst>
      <p:ext uri="{BB962C8B-B14F-4D97-AF65-F5344CB8AC3E}">
        <p14:creationId xmlns:p14="http://schemas.microsoft.com/office/powerpoint/2010/main" val="291617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941712" y="1716724"/>
            <a:ext cx="4912171" cy="4154984"/>
          </a:xfrm>
          <a:prstGeom prst="rect">
            <a:avLst/>
          </a:prstGeom>
          <a:solidFill>
            <a:schemeClr val="bg1">
              <a:alpha val="43000"/>
            </a:schemeClr>
          </a:solidFill>
        </p:spPr>
        <p:txBody>
          <a:bodyPr wrap="square" rtlCol="0">
            <a:spAutoFit/>
          </a:bodyPr>
          <a:lstStyle/>
          <a:p>
            <a:r>
              <a:rPr lang="ru-RU" sz="2400" i="1" dirty="0">
                <a:latin typeface="+mj-lt"/>
              </a:rPr>
              <a:t>Взяв Казань, Иван Грозный для привлечения на свою сторону знатных татар, явившихся к нему добровольно, стал награждать их богатыми подарками. Чтобы получить большие привилегии и дары от царя, многие из них представлялись сильно пострадавшими от войны. С тех пор произошла поговорка – “сирота казанская”.</a:t>
            </a:r>
          </a:p>
        </p:txBody>
      </p:sp>
      <p:pic>
        <p:nvPicPr>
          <p:cNvPr id="5" name="Рисунок 4"/>
          <p:cNvPicPr>
            <a:picLocks noChangeAspect="1"/>
          </p:cNvPicPr>
          <p:nvPr/>
        </p:nvPicPr>
        <p:blipFill>
          <a:blip r:embed="rId3"/>
          <a:stretch>
            <a:fillRect/>
          </a:stretch>
        </p:blipFill>
        <p:spPr>
          <a:xfrm>
            <a:off x="461493" y="2182969"/>
            <a:ext cx="6065948" cy="3032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246582" y="0"/>
            <a:ext cx="4889416" cy="1889924"/>
          </a:xfrm>
          <a:prstGeom prst="rect">
            <a:avLst/>
          </a:prstGeom>
        </p:spPr>
      </p:pic>
    </p:spTree>
    <p:extLst>
      <p:ext uri="{BB962C8B-B14F-4D97-AF65-F5344CB8AC3E}">
        <p14:creationId xmlns:p14="http://schemas.microsoft.com/office/powerpoint/2010/main" val="181739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70445" y="1585539"/>
            <a:ext cx="7568074" cy="4524315"/>
          </a:xfrm>
          <a:prstGeom prst="rect">
            <a:avLst/>
          </a:prstGeom>
          <a:solidFill>
            <a:schemeClr val="bg1">
              <a:alpha val="43000"/>
            </a:schemeClr>
          </a:solidFill>
        </p:spPr>
        <p:txBody>
          <a:bodyPr wrap="square" rtlCol="0">
            <a:spAutoFit/>
          </a:bodyPr>
          <a:lstStyle/>
          <a:p>
            <a:pPr algn="ctr"/>
            <a:r>
              <a:rPr lang="ru-RU" sz="2400" i="1" dirty="0" smtClean="0">
                <a:latin typeface="+mj-lt"/>
              </a:rPr>
              <a:t>Иван </a:t>
            </a:r>
            <a:r>
              <a:rPr lang="ru-RU" sz="2400" i="1" dirty="0">
                <a:latin typeface="+mj-lt"/>
              </a:rPr>
              <a:t>IV </a:t>
            </a:r>
            <a:r>
              <a:rPr lang="ru-RU" sz="2400" i="1" dirty="0" smtClean="0">
                <a:latin typeface="+mj-lt"/>
              </a:rPr>
              <a:t>Васильевич</a:t>
            </a:r>
            <a:r>
              <a:rPr lang="ru-RU" sz="2400" i="1" dirty="0">
                <a:latin typeface="+mj-lt"/>
              </a:rPr>
              <a:t>, прозванный </a:t>
            </a:r>
            <a:r>
              <a:rPr lang="ru-RU" sz="2400" i="1" dirty="0" smtClean="0">
                <a:latin typeface="+mj-lt"/>
              </a:rPr>
              <a:t>Грозным</a:t>
            </a:r>
            <a:r>
              <a:rPr lang="ru-RU" sz="2400" i="1" dirty="0">
                <a:latin typeface="+mj-lt"/>
              </a:rPr>
              <a:t>, </a:t>
            </a:r>
            <a:r>
              <a:rPr lang="ru-RU" sz="2400" i="1" dirty="0" smtClean="0">
                <a:latin typeface="+mj-lt"/>
              </a:rPr>
              <a:t>(1530—1584) — </a:t>
            </a:r>
            <a:r>
              <a:rPr lang="ru-RU" sz="2400" i="1" dirty="0">
                <a:latin typeface="+mj-lt"/>
              </a:rPr>
              <a:t>государь, великий князь московский и всея Руси с 1533 года, первый царь всея Руси </a:t>
            </a:r>
            <a:r>
              <a:rPr lang="ru-RU" sz="2400" i="1" dirty="0" smtClean="0">
                <a:latin typeface="+mj-lt"/>
              </a:rPr>
              <a:t>с </a:t>
            </a:r>
            <a:r>
              <a:rPr lang="ru-RU" sz="2400" i="1" dirty="0">
                <a:latin typeface="+mj-lt"/>
              </a:rPr>
              <a:t>1547 года. </a:t>
            </a:r>
            <a:endParaRPr lang="ru-RU" sz="2400" i="1" dirty="0" smtClean="0">
              <a:latin typeface="+mj-lt"/>
            </a:endParaRPr>
          </a:p>
          <a:p>
            <a:pPr algn="ctr"/>
            <a:r>
              <a:rPr lang="ru-RU" sz="2400" i="1" dirty="0" smtClean="0">
                <a:latin typeface="+mj-lt"/>
              </a:rPr>
              <a:t>Великий </a:t>
            </a:r>
            <a:r>
              <a:rPr lang="ru-RU" sz="2400" i="1" dirty="0">
                <a:latin typeface="+mj-lt"/>
              </a:rPr>
              <a:t>русский царь Иван Грозный был, без сомнений, неординарной личностью. Он известен миру как жестокий деспот, тиран, неуравновешенный человек. Именно за свою жестокость Иван Васильевич получил столь громкое прозвище. Но отечественные историки утверждают, что в действительности этот сильный человек был очень чувствительным по природе. К тому же, его вспоминают как мудрого политика, умелого дипломата и талантливого оратора.</a:t>
            </a:r>
          </a:p>
        </p:txBody>
      </p:sp>
      <p:pic>
        <p:nvPicPr>
          <p:cNvPr id="12" name="Рисунок 11"/>
          <p:cNvPicPr>
            <a:picLocks noChangeAspect="1"/>
          </p:cNvPicPr>
          <p:nvPr/>
        </p:nvPicPr>
        <p:blipFill>
          <a:blip r:embed="rId3"/>
          <a:stretch>
            <a:fillRect/>
          </a:stretch>
        </p:blipFill>
        <p:spPr>
          <a:xfrm>
            <a:off x="7980186" y="1484629"/>
            <a:ext cx="3721831" cy="4726134"/>
          </a:xfrm>
          <a:prstGeom prst="rect">
            <a:avLst/>
          </a:prstGeom>
        </p:spPr>
      </p:pic>
      <p:pic>
        <p:nvPicPr>
          <p:cNvPr id="2" name="Рисунок 1"/>
          <p:cNvPicPr>
            <a:picLocks noChangeAspect="1"/>
          </p:cNvPicPr>
          <p:nvPr/>
        </p:nvPicPr>
        <p:blipFill>
          <a:blip r:embed="rId4"/>
          <a:stretch>
            <a:fillRect/>
          </a:stretch>
        </p:blipFill>
        <p:spPr>
          <a:xfrm>
            <a:off x="2246474" y="39166"/>
            <a:ext cx="7638950" cy="1841152"/>
          </a:xfrm>
          <a:prstGeom prst="rect">
            <a:avLst/>
          </a:prstGeom>
        </p:spPr>
      </p:pic>
    </p:spTree>
    <p:extLst>
      <p:ext uri="{BB962C8B-B14F-4D97-AF65-F5344CB8AC3E}">
        <p14:creationId xmlns:p14="http://schemas.microsoft.com/office/powerpoint/2010/main" val="348678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549299"/>
            <a:ext cx="4912171" cy="4524315"/>
          </a:xfrm>
          <a:prstGeom prst="rect">
            <a:avLst/>
          </a:prstGeom>
          <a:solidFill>
            <a:schemeClr val="bg1">
              <a:alpha val="43000"/>
            </a:schemeClr>
          </a:solidFill>
        </p:spPr>
        <p:txBody>
          <a:bodyPr wrap="square" rtlCol="0">
            <a:spAutoFit/>
          </a:bodyPr>
          <a:lstStyle/>
          <a:p>
            <a:r>
              <a:rPr lang="ru-RU" sz="2400" i="1" dirty="0">
                <a:latin typeface="+mj-lt"/>
              </a:rPr>
              <a:t>Любимым увлечением с юношеских лет у Ивана IV была традиционная забава того времени – охота. С малых лет Грозный полюбил чтение и читал все подряд. Он обладал одной из самых крупных библиотек в Европе, был образованным человеком и мог по памяти цитировать Евангелие, “Илиаду” Гомера, римские «Жития святых», русские и византийские летописи.</a:t>
            </a:r>
          </a:p>
        </p:txBody>
      </p:sp>
      <p:pic>
        <p:nvPicPr>
          <p:cNvPr id="5" name="Рисунок 4"/>
          <p:cNvPicPr>
            <a:picLocks noChangeAspect="1"/>
          </p:cNvPicPr>
          <p:nvPr/>
        </p:nvPicPr>
        <p:blipFill>
          <a:blip r:embed="rId3"/>
          <a:stretch>
            <a:fillRect/>
          </a:stretch>
        </p:blipFill>
        <p:spPr>
          <a:xfrm>
            <a:off x="461492" y="1935520"/>
            <a:ext cx="6001897" cy="39887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p:cNvPicPr>
            <a:picLocks noChangeAspect="1"/>
          </p:cNvPicPr>
          <p:nvPr/>
        </p:nvPicPr>
        <p:blipFill>
          <a:blip r:embed="rId4"/>
          <a:stretch>
            <a:fillRect/>
          </a:stretch>
        </p:blipFill>
        <p:spPr>
          <a:xfrm rot="5400000">
            <a:off x="9144000" y="-7523"/>
            <a:ext cx="3048000" cy="3048000"/>
          </a:xfrm>
          <a:prstGeom prst="rect">
            <a:avLst/>
          </a:prstGeom>
        </p:spPr>
      </p:pic>
      <p:pic>
        <p:nvPicPr>
          <p:cNvPr id="10" name="Рисунок 9"/>
          <p:cNvPicPr>
            <a:picLocks noChangeAspect="1"/>
          </p:cNvPicPr>
          <p:nvPr/>
        </p:nvPicPr>
        <p:blipFill>
          <a:blip r:embed="rId4"/>
          <a:stretch>
            <a:fillRect/>
          </a:stretch>
        </p:blipFill>
        <p:spPr>
          <a:xfrm flipV="1">
            <a:off x="-40427" y="4120164"/>
            <a:ext cx="2768700" cy="2768700"/>
          </a:xfrm>
          <a:prstGeom prst="rect">
            <a:avLst/>
          </a:prstGeom>
        </p:spPr>
      </p:pic>
      <p:pic>
        <p:nvPicPr>
          <p:cNvPr id="8" name="Рисунок 7"/>
          <p:cNvPicPr>
            <a:picLocks noChangeAspect="1"/>
          </p:cNvPicPr>
          <p:nvPr/>
        </p:nvPicPr>
        <p:blipFill>
          <a:blip r:embed="rId5"/>
          <a:stretch>
            <a:fillRect/>
          </a:stretch>
        </p:blipFill>
        <p:spPr>
          <a:xfrm>
            <a:off x="-317416" y="-1"/>
            <a:ext cx="4889416" cy="1889924"/>
          </a:xfrm>
          <a:prstGeom prst="rect">
            <a:avLst/>
          </a:prstGeom>
        </p:spPr>
      </p:pic>
    </p:spTree>
    <p:extLst>
      <p:ext uri="{BB962C8B-B14F-4D97-AF65-F5344CB8AC3E}">
        <p14:creationId xmlns:p14="http://schemas.microsoft.com/office/powerpoint/2010/main" val="334910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096000" y="990085"/>
            <a:ext cx="5762176" cy="4893647"/>
          </a:xfrm>
          <a:prstGeom prst="rect">
            <a:avLst/>
          </a:prstGeom>
          <a:solidFill>
            <a:schemeClr val="bg1">
              <a:alpha val="43000"/>
            </a:schemeClr>
          </a:solidFill>
        </p:spPr>
        <p:txBody>
          <a:bodyPr wrap="square" rtlCol="0">
            <a:spAutoFit/>
          </a:bodyPr>
          <a:lstStyle/>
          <a:p>
            <a:r>
              <a:rPr lang="ru-RU" sz="2400" i="1" dirty="0">
                <a:latin typeface="+mj-lt"/>
              </a:rPr>
              <a:t>По легенде один предсказатель заявил, что Иван Грозный умрет 18 марта, но год не назвал. Царь не казнил звездочета за его слова, поскольку проверить их не мог, но и отпускать гадателя не желал. Как бы то ни было, а Иван Грозный умер именно 18 марта, бытовала версия, что его отравил сам гадатель, хотя вряд ли это правда. К концу жизни царь был тяжело болен, а судя по количеству ртути в останках, его травили не один год, также, как жен и детей государя – желающих занять трон было немало.</a:t>
            </a:r>
          </a:p>
        </p:txBody>
      </p:sp>
      <p:pic>
        <p:nvPicPr>
          <p:cNvPr id="5" name="Рисунок 4"/>
          <p:cNvPicPr>
            <a:picLocks noChangeAspect="1"/>
          </p:cNvPicPr>
          <p:nvPr/>
        </p:nvPicPr>
        <p:blipFill>
          <a:blip r:embed="rId3"/>
          <a:stretch>
            <a:fillRect/>
          </a:stretch>
        </p:blipFill>
        <p:spPr>
          <a:xfrm>
            <a:off x="464893" y="1485243"/>
            <a:ext cx="5253326" cy="41101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p:cNvPicPr>
            <a:picLocks noChangeAspect="1"/>
          </p:cNvPicPr>
          <p:nvPr/>
        </p:nvPicPr>
        <p:blipFill>
          <a:blip r:embed="rId4"/>
          <a:stretch>
            <a:fillRect/>
          </a:stretch>
        </p:blipFill>
        <p:spPr>
          <a:xfrm rot="5400000">
            <a:off x="9144000" y="-7523"/>
            <a:ext cx="3048000" cy="3048000"/>
          </a:xfrm>
          <a:prstGeom prst="rect">
            <a:avLst/>
          </a:prstGeom>
        </p:spPr>
      </p:pic>
      <p:pic>
        <p:nvPicPr>
          <p:cNvPr id="9" name="Рисунок 8"/>
          <p:cNvPicPr>
            <a:picLocks noChangeAspect="1"/>
          </p:cNvPicPr>
          <p:nvPr/>
        </p:nvPicPr>
        <p:blipFill>
          <a:blip r:embed="rId4"/>
          <a:stretch>
            <a:fillRect/>
          </a:stretch>
        </p:blipFill>
        <p:spPr>
          <a:xfrm flipV="1">
            <a:off x="-40427" y="4120164"/>
            <a:ext cx="2768700" cy="2768700"/>
          </a:xfrm>
          <a:prstGeom prst="rect">
            <a:avLst/>
          </a:prstGeom>
        </p:spPr>
      </p:pic>
      <p:pic>
        <p:nvPicPr>
          <p:cNvPr id="10" name="Рисунок 9"/>
          <p:cNvPicPr>
            <a:picLocks noChangeAspect="1"/>
          </p:cNvPicPr>
          <p:nvPr/>
        </p:nvPicPr>
        <p:blipFill>
          <a:blip r:embed="rId5"/>
          <a:stretch>
            <a:fillRect/>
          </a:stretch>
        </p:blipFill>
        <p:spPr>
          <a:xfrm>
            <a:off x="-317416" y="-133256"/>
            <a:ext cx="4889416" cy="1889924"/>
          </a:xfrm>
          <a:prstGeom prst="rect">
            <a:avLst/>
          </a:prstGeom>
        </p:spPr>
      </p:pic>
    </p:spTree>
    <p:extLst>
      <p:ext uri="{BB962C8B-B14F-4D97-AF65-F5344CB8AC3E}">
        <p14:creationId xmlns:p14="http://schemas.microsoft.com/office/powerpoint/2010/main" val="25208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51560" y="1626573"/>
            <a:ext cx="4912171" cy="4154984"/>
          </a:xfrm>
          <a:prstGeom prst="rect">
            <a:avLst/>
          </a:prstGeom>
          <a:solidFill>
            <a:schemeClr val="bg1">
              <a:alpha val="43000"/>
            </a:schemeClr>
          </a:solidFill>
        </p:spPr>
        <p:txBody>
          <a:bodyPr wrap="square" rtlCol="0">
            <a:spAutoFit/>
          </a:bodyPr>
          <a:lstStyle/>
          <a:p>
            <a:r>
              <a:rPr lang="ru-RU" sz="2400" i="1" dirty="0">
                <a:latin typeface="+mj-lt"/>
              </a:rPr>
              <a:t>Устоявшееся выражение «филькина грамота», появилось благодаря царю. Так он называл все послания митрополита Филиппа, полные увещеваний о покаянии. Неприязнь царя началась, когда митрополит отказал царю в благословении, в момент посещения государем службы в Успенском соборе Кремля вместе с опричниками.</a:t>
            </a:r>
          </a:p>
        </p:txBody>
      </p:sp>
      <p:pic>
        <p:nvPicPr>
          <p:cNvPr id="5" name="Рисунок 4"/>
          <p:cNvPicPr>
            <a:picLocks noChangeAspect="1"/>
          </p:cNvPicPr>
          <p:nvPr/>
        </p:nvPicPr>
        <p:blipFill>
          <a:blip r:embed="rId3"/>
          <a:stretch>
            <a:fillRect/>
          </a:stretch>
        </p:blipFill>
        <p:spPr>
          <a:xfrm>
            <a:off x="604413" y="1626573"/>
            <a:ext cx="5784401" cy="45256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317416" y="-62591"/>
            <a:ext cx="4889416" cy="1889924"/>
          </a:xfrm>
          <a:prstGeom prst="rect">
            <a:avLst/>
          </a:prstGeom>
        </p:spPr>
      </p:pic>
    </p:spTree>
    <p:extLst>
      <p:ext uri="{BB962C8B-B14F-4D97-AF65-F5344CB8AC3E}">
        <p14:creationId xmlns:p14="http://schemas.microsoft.com/office/powerpoint/2010/main" val="5686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961423"/>
            <a:ext cx="4912171" cy="3046988"/>
          </a:xfrm>
          <a:prstGeom prst="rect">
            <a:avLst/>
          </a:prstGeom>
          <a:solidFill>
            <a:schemeClr val="bg1">
              <a:alpha val="43000"/>
            </a:schemeClr>
          </a:solidFill>
        </p:spPr>
        <p:txBody>
          <a:bodyPr wrap="square" rtlCol="0">
            <a:spAutoFit/>
          </a:bodyPr>
          <a:lstStyle/>
          <a:p>
            <a:r>
              <a:rPr lang="ru-RU" sz="2400" i="1" dirty="0">
                <a:latin typeface="+mj-lt"/>
              </a:rPr>
              <a:t>Готовясь к походу на Казанское царство, царь приказал разобрать деревянную крепость в городе Мышкине, сплавить бревна по Волге до реки </a:t>
            </a:r>
            <a:r>
              <a:rPr lang="ru-RU" sz="2400" i="1" dirty="0" err="1">
                <a:latin typeface="+mj-lt"/>
              </a:rPr>
              <a:t>Свияги</a:t>
            </a:r>
            <a:r>
              <a:rPr lang="ru-RU" sz="2400" i="1" dirty="0">
                <a:latin typeface="+mj-lt"/>
              </a:rPr>
              <a:t> и собрать снова. За месяц кремль переехал на новое место и стал началом города Свияжска.</a:t>
            </a:r>
          </a:p>
        </p:txBody>
      </p:sp>
      <p:pic>
        <p:nvPicPr>
          <p:cNvPr id="6146" name="Picture 2" descr="ÐÐ½ÑÐµÑÐµÑÐ½ÑÐµ ÑÐ°ÐºÑÑ Ð¸Ð· Ð¶Ð¸Ð·Ð½Ð¸ ÐÐ²Ð°Ð½Ð° ÐÑÐ¾Ð·Ð½Ð¾Ð³Ð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78" y="1347073"/>
            <a:ext cx="5450179" cy="51340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Рисунок 7"/>
          <p:cNvPicPr>
            <a:picLocks noChangeAspect="1"/>
          </p:cNvPicPr>
          <p:nvPr/>
        </p:nvPicPr>
        <p:blipFill>
          <a:blip r:embed="rId4"/>
          <a:stretch>
            <a:fillRect/>
          </a:stretch>
        </p:blipFill>
        <p:spPr>
          <a:xfrm rot="5400000">
            <a:off x="9144000" y="-7523"/>
            <a:ext cx="3048000" cy="3048000"/>
          </a:xfrm>
          <a:prstGeom prst="rect">
            <a:avLst/>
          </a:prstGeom>
        </p:spPr>
      </p:pic>
      <p:pic>
        <p:nvPicPr>
          <p:cNvPr id="9" name="Рисунок 8"/>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317416" y="-101267"/>
            <a:ext cx="4889416" cy="1889924"/>
          </a:xfrm>
          <a:prstGeom prst="rect">
            <a:avLst/>
          </a:prstGeom>
        </p:spPr>
      </p:pic>
    </p:spTree>
    <p:extLst>
      <p:ext uri="{BB962C8B-B14F-4D97-AF65-F5344CB8AC3E}">
        <p14:creationId xmlns:p14="http://schemas.microsoft.com/office/powerpoint/2010/main" val="279695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2180364"/>
            <a:ext cx="4912171" cy="2308324"/>
          </a:xfrm>
          <a:prstGeom prst="rect">
            <a:avLst/>
          </a:prstGeom>
          <a:solidFill>
            <a:schemeClr val="bg1">
              <a:alpha val="43000"/>
            </a:schemeClr>
          </a:solidFill>
        </p:spPr>
        <p:txBody>
          <a:bodyPr wrap="square" rtlCol="0">
            <a:spAutoFit/>
          </a:bodyPr>
          <a:lstStyle/>
          <a:p>
            <a:r>
              <a:rPr lang="ru-RU" sz="2400" i="1" dirty="0">
                <a:latin typeface="+mj-lt"/>
              </a:rPr>
              <a:t>В 20 лет царь серьезно заболел и был при смерти. Бояре, не стесняясь «умирающего», обсуждали, кто займет трон, но Иван выздоровел, а заговорщикам не поздоровилось.</a:t>
            </a:r>
          </a:p>
        </p:txBody>
      </p:sp>
      <p:pic>
        <p:nvPicPr>
          <p:cNvPr id="8" name="Picture 2" descr="https://upload.wikimedia.org/wikipedia/commons/1/1d/Ivan_IV%27s_death_by_K.Makovsky_%281888%2C_priv.coll.%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61" y="1706448"/>
            <a:ext cx="5833815" cy="37030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Рисунок 8"/>
          <p:cNvPicPr>
            <a:picLocks noChangeAspect="1"/>
          </p:cNvPicPr>
          <p:nvPr/>
        </p:nvPicPr>
        <p:blipFill>
          <a:blip r:embed="rId4"/>
          <a:stretch>
            <a:fillRect/>
          </a:stretch>
        </p:blipFill>
        <p:spPr>
          <a:xfrm rot="5400000">
            <a:off x="9144000" y="-7523"/>
            <a:ext cx="3048000" cy="3048000"/>
          </a:xfrm>
          <a:prstGeom prst="rect">
            <a:avLst/>
          </a:prstGeom>
        </p:spPr>
      </p:pic>
      <p:pic>
        <p:nvPicPr>
          <p:cNvPr id="10" name="Рисунок 9"/>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317416" y="-1"/>
            <a:ext cx="4889416" cy="1889924"/>
          </a:xfrm>
          <a:prstGeom prst="rect">
            <a:avLst/>
          </a:prstGeom>
        </p:spPr>
      </p:pic>
    </p:spTree>
    <p:extLst>
      <p:ext uri="{BB962C8B-B14F-4D97-AF65-F5344CB8AC3E}">
        <p14:creationId xmlns:p14="http://schemas.microsoft.com/office/powerpoint/2010/main" val="2274129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38681" y="1008387"/>
            <a:ext cx="4912171" cy="5262979"/>
          </a:xfrm>
          <a:prstGeom prst="rect">
            <a:avLst/>
          </a:prstGeom>
          <a:solidFill>
            <a:schemeClr val="bg1">
              <a:alpha val="43000"/>
            </a:schemeClr>
          </a:solidFill>
        </p:spPr>
        <p:txBody>
          <a:bodyPr wrap="square" rtlCol="0">
            <a:spAutoFit/>
          </a:bodyPr>
          <a:lstStyle/>
          <a:p>
            <a:r>
              <a:rPr lang="ru-RU" sz="2400" i="1" dirty="0">
                <a:latin typeface="+mj-lt"/>
              </a:rPr>
              <a:t>Приняв титул царя в 17 лет, он стал в один ряд с германским императором – кайзером и показал тем самым, что считает себя потомком римских императоров. Слова «царь» и «кайзер» происходят от одного корня – </a:t>
            </a:r>
            <a:r>
              <a:rPr lang="ru-RU" sz="2400" i="1" dirty="0" err="1">
                <a:latin typeface="+mj-lt"/>
              </a:rPr>
              <a:t>Caesar</a:t>
            </a:r>
            <a:r>
              <a:rPr lang="ru-RU" sz="2400" i="1" dirty="0">
                <a:latin typeface="+mj-lt"/>
              </a:rPr>
              <a:t>, переводимого как Цезарь, Кесарь, правитель. Слово «король», которым называют правителя в большинстве стран Европы, означает только «потомок Карла», имеется в виду Карл Великий.</a:t>
            </a:r>
          </a:p>
        </p:txBody>
      </p:sp>
      <p:pic>
        <p:nvPicPr>
          <p:cNvPr id="5" name="Рисунок 4"/>
          <p:cNvPicPr>
            <a:picLocks noChangeAspect="1"/>
          </p:cNvPicPr>
          <p:nvPr/>
        </p:nvPicPr>
        <p:blipFill>
          <a:blip r:embed="rId3"/>
          <a:stretch>
            <a:fillRect/>
          </a:stretch>
        </p:blipFill>
        <p:spPr>
          <a:xfrm>
            <a:off x="610204" y="1595907"/>
            <a:ext cx="5751959" cy="3958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p:cNvPicPr>
            <a:picLocks noChangeAspect="1"/>
          </p:cNvPicPr>
          <p:nvPr/>
        </p:nvPicPr>
        <p:blipFill>
          <a:blip r:embed="rId4"/>
          <a:stretch>
            <a:fillRect/>
          </a:stretch>
        </p:blipFill>
        <p:spPr>
          <a:xfrm rot="5400000">
            <a:off x="9144000" y="-7523"/>
            <a:ext cx="3048000" cy="3048000"/>
          </a:xfrm>
          <a:prstGeom prst="rect">
            <a:avLst/>
          </a:prstGeom>
        </p:spPr>
      </p:pic>
      <p:pic>
        <p:nvPicPr>
          <p:cNvPr id="9" name="Рисунок 8"/>
          <p:cNvPicPr>
            <a:picLocks noChangeAspect="1"/>
          </p:cNvPicPr>
          <p:nvPr/>
        </p:nvPicPr>
        <p:blipFill>
          <a:blip r:embed="rId4"/>
          <a:stretch>
            <a:fillRect/>
          </a:stretch>
        </p:blipFill>
        <p:spPr>
          <a:xfrm flipV="1">
            <a:off x="-40427" y="4120164"/>
            <a:ext cx="2768700" cy="2768700"/>
          </a:xfrm>
          <a:prstGeom prst="rect">
            <a:avLst/>
          </a:prstGeom>
        </p:spPr>
      </p:pic>
      <p:pic>
        <p:nvPicPr>
          <p:cNvPr id="10" name="Рисунок 9"/>
          <p:cNvPicPr>
            <a:picLocks noChangeAspect="1"/>
          </p:cNvPicPr>
          <p:nvPr/>
        </p:nvPicPr>
        <p:blipFill>
          <a:blip r:embed="rId5"/>
          <a:stretch>
            <a:fillRect/>
          </a:stretch>
        </p:blipFill>
        <p:spPr>
          <a:xfrm>
            <a:off x="-317416" y="-7523"/>
            <a:ext cx="4889416" cy="1889924"/>
          </a:xfrm>
          <a:prstGeom prst="rect">
            <a:avLst/>
          </a:prstGeom>
        </p:spPr>
      </p:pic>
    </p:spTree>
    <p:extLst>
      <p:ext uri="{BB962C8B-B14F-4D97-AF65-F5344CB8AC3E}">
        <p14:creationId xmlns:p14="http://schemas.microsoft.com/office/powerpoint/2010/main" val="1143942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065949" y="1913415"/>
            <a:ext cx="5602310" cy="3046988"/>
          </a:xfrm>
          <a:prstGeom prst="rect">
            <a:avLst/>
          </a:prstGeom>
          <a:solidFill>
            <a:schemeClr val="bg1">
              <a:alpha val="43000"/>
            </a:schemeClr>
          </a:solidFill>
        </p:spPr>
        <p:txBody>
          <a:bodyPr wrap="square" rtlCol="0">
            <a:spAutoFit/>
          </a:bodyPr>
          <a:lstStyle/>
          <a:p>
            <a:r>
              <a:rPr lang="ru-RU" sz="2400" i="1" dirty="0">
                <a:latin typeface="+mj-lt"/>
              </a:rPr>
              <a:t>Многие интересные факты из жизни Ивана Грозного стали известными относительно недавно благодаря новым исследованиям. Эти исследования позволяют современникам увидеть русского царя вовсе не безумцем, а мудрым человеком, достойным восхищения и уважения.</a:t>
            </a:r>
          </a:p>
        </p:txBody>
      </p:sp>
      <p:pic>
        <p:nvPicPr>
          <p:cNvPr id="5" name="Рисунок 4"/>
          <p:cNvPicPr>
            <a:picLocks noChangeAspect="1"/>
          </p:cNvPicPr>
          <p:nvPr/>
        </p:nvPicPr>
        <p:blipFill>
          <a:blip r:embed="rId3"/>
          <a:stretch>
            <a:fillRect/>
          </a:stretch>
        </p:blipFill>
        <p:spPr>
          <a:xfrm>
            <a:off x="1445720" y="1347072"/>
            <a:ext cx="3873255" cy="49776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p:cNvPicPr>
            <a:picLocks noChangeAspect="1"/>
          </p:cNvPicPr>
          <p:nvPr/>
        </p:nvPicPr>
        <p:blipFill>
          <a:blip r:embed="rId4"/>
          <a:stretch>
            <a:fillRect/>
          </a:stretch>
        </p:blipFill>
        <p:spPr>
          <a:xfrm rot="5400000">
            <a:off x="9144000" y="-7523"/>
            <a:ext cx="3048000" cy="3048000"/>
          </a:xfrm>
          <a:prstGeom prst="rect">
            <a:avLst/>
          </a:prstGeom>
        </p:spPr>
      </p:pic>
      <p:pic>
        <p:nvPicPr>
          <p:cNvPr id="9" name="Рисунок 8"/>
          <p:cNvPicPr>
            <a:picLocks noChangeAspect="1"/>
          </p:cNvPicPr>
          <p:nvPr/>
        </p:nvPicPr>
        <p:blipFill>
          <a:blip r:embed="rId4"/>
          <a:stretch>
            <a:fillRect/>
          </a:stretch>
        </p:blipFill>
        <p:spPr>
          <a:xfrm flipV="1">
            <a:off x="-40427" y="4120164"/>
            <a:ext cx="2768700" cy="2768700"/>
          </a:xfrm>
          <a:prstGeom prst="rect">
            <a:avLst/>
          </a:prstGeom>
        </p:spPr>
      </p:pic>
      <p:pic>
        <p:nvPicPr>
          <p:cNvPr id="10" name="Рисунок 9"/>
          <p:cNvPicPr>
            <a:picLocks noChangeAspect="1"/>
          </p:cNvPicPr>
          <p:nvPr/>
        </p:nvPicPr>
        <p:blipFill>
          <a:blip r:embed="rId5"/>
          <a:stretch>
            <a:fillRect/>
          </a:stretch>
        </p:blipFill>
        <p:spPr>
          <a:xfrm>
            <a:off x="-317416" y="-101268"/>
            <a:ext cx="4889416" cy="1889924"/>
          </a:xfrm>
          <a:prstGeom prst="rect">
            <a:avLst/>
          </a:prstGeom>
        </p:spPr>
      </p:pic>
    </p:spTree>
    <p:extLst>
      <p:ext uri="{BB962C8B-B14F-4D97-AF65-F5344CB8AC3E}">
        <p14:creationId xmlns:p14="http://schemas.microsoft.com/office/powerpoint/2010/main" val="3845852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1"/>
            <a:ext cx="12192000" cy="6881343"/>
            <a:chOff x="0" y="-1"/>
            <a:chExt cx="12192000" cy="6881343"/>
          </a:xfrm>
        </p:grpSpPr>
        <p:pic>
          <p:nvPicPr>
            <p:cNvPr id="8"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75091" y="1709805"/>
            <a:ext cx="10803092" cy="3539430"/>
          </a:xfrm>
          <a:prstGeom prst="rect">
            <a:avLst/>
          </a:prstGeom>
          <a:solidFill>
            <a:schemeClr val="bg1">
              <a:alpha val="43000"/>
            </a:schemeClr>
          </a:solidFill>
        </p:spPr>
        <p:txBody>
          <a:bodyPr wrap="square" rtlCol="0">
            <a:spAutoFit/>
          </a:bodyPr>
          <a:lstStyle/>
          <a:p>
            <a:pPr marL="514350" indent="-514350">
              <a:buAutoNum type="arabicPeriod"/>
            </a:pPr>
            <a:r>
              <a:rPr lang="ru-RU" sz="2800" i="1" dirty="0" smtClean="0">
                <a:latin typeface="+mj-lt"/>
              </a:rPr>
              <a:t>«</a:t>
            </a:r>
            <a:r>
              <a:rPr lang="ru-RU" sz="2800" i="1" dirty="0">
                <a:latin typeface="+mj-lt"/>
              </a:rPr>
              <a:t>Интересные факты из жизни Ивана Грозного» </a:t>
            </a:r>
            <a:r>
              <a:rPr lang="ru-RU" sz="2800" i="1" dirty="0" smtClean="0">
                <a:latin typeface="+mj-lt"/>
              </a:rPr>
              <a:t/>
            </a:r>
            <a:br>
              <a:rPr lang="ru-RU" sz="2800" i="1" dirty="0" smtClean="0">
                <a:latin typeface="+mj-lt"/>
              </a:rPr>
            </a:br>
            <a:r>
              <a:rPr lang="ru-RU" sz="2800" i="1" dirty="0">
                <a:latin typeface="+mj-lt"/>
              </a:rPr>
              <a:t>(Интересные </a:t>
            </a:r>
            <a:r>
              <a:rPr lang="ru-RU" sz="2800" i="1" dirty="0" smtClean="0">
                <a:latin typeface="+mj-lt"/>
              </a:rPr>
              <a:t>факты</a:t>
            </a:r>
            <a:r>
              <a:rPr lang="en-US" sz="2800" i="1" dirty="0" smtClean="0">
                <a:latin typeface="+mj-lt"/>
              </a:rPr>
              <a:t> </a:t>
            </a:r>
            <a:r>
              <a:rPr lang="ru-RU" sz="2800" i="1" dirty="0" smtClean="0">
                <a:latin typeface="+mj-lt"/>
              </a:rPr>
              <a:t>со </a:t>
            </a:r>
            <a:r>
              <a:rPr lang="ru-RU" sz="2800" i="1" dirty="0">
                <a:latin typeface="+mj-lt"/>
              </a:rPr>
              <a:t>всего мира в картинках и фото </a:t>
            </a:r>
            <a:r>
              <a:rPr lang="en-US" sz="2800" i="1" dirty="0" smtClean="0">
                <a:latin typeface="+mj-lt"/>
                <a:hlinkClick r:id="rId3"/>
              </a:rPr>
              <a:t>www.kartinkinaden.ru</a:t>
            </a:r>
            <a:r>
              <a:rPr lang="ru-RU" sz="2800" i="1" dirty="0" smtClean="0">
                <a:latin typeface="+mj-lt"/>
              </a:rPr>
              <a:t>)</a:t>
            </a:r>
            <a:endParaRPr lang="en-US" sz="2800" i="1" dirty="0">
              <a:latin typeface="+mj-lt"/>
            </a:endParaRPr>
          </a:p>
          <a:p>
            <a:pPr marL="514350" indent="-514350">
              <a:buAutoNum type="arabicPeriod"/>
            </a:pPr>
            <a:r>
              <a:rPr lang="ru-RU" sz="2800" i="1" dirty="0" smtClean="0">
                <a:latin typeface="+mj-lt"/>
              </a:rPr>
              <a:t>«Самые </a:t>
            </a:r>
            <a:r>
              <a:rPr lang="ru-RU" sz="2800" i="1" dirty="0">
                <a:latin typeface="+mj-lt"/>
              </a:rPr>
              <a:t>интересные факты об Иване Грозном» </a:t>
            </a:r>
            <a:r>
              <a:rPr lang="ru-RU" sz="2800" i="1" dirty="0" smtClean="0">
                <a:latin typeface="+mj-lt"/>
              </a:rPr>
              <a:t/>
            </a:r>
            <a:br>
              <a:rPr lang="ru-RU" sz="2800" i="1" dirty="0" smtClean="0">
                <a:latin typeface="+mj-lt"/>
              </a:rPr>
            </a:br>
            <a:r>
              <a:rPr lang="ru-RU" sz="2800" i="1" dirty="0" smtClean="0">
                <a:latin typeface="+mj-lt"/>
              </a:rPr>
              <a:t>(</a:t>
            </a:r>
            <a:r>
              <a:rPr lang="en-US" sz="2800" i="1" dirty="0" smtClean="0">
                <a:latin typeface="+mj-lt"/>
                <a:hlinkClick r:id="rId4"/>
              </a:rPr>
              <a:t>www.vivareit.ru</a:t>
            </a:r>
            <a:r>
              <a:rPr lang="en-US" sz="2800" i="1" dirty="0" smtClean="0">
                <a:latin typeface="+mj-lt"/>
              </a:rPr>
              <a:t>)</a:t>
            </a:r>
            <a:endParaRPr lang="ru-RU" sz="2800" i="1" dirty="0" smtClean="0">
              <a:latin typeface="+mj-lt"/>
            </a:endParaRPr>
          </a:p>
          <a:p>
            <a:pPr marL="514350" indent="-514350">
              <a:buAutoNum type="arabicPeriod"/>
            </a:pPr>
            <a:r>
              <a:rPr lang="ru-RU" sz="2800" i="1" dirty="0" smtClean="0">
                <a:latin typeface="+mj-lt"/>
              </a:rPr>
              <a:t>«Интересные </a:t>
            </a:r>
            <a:r>
              <a:rPr lang="ru-RU" sz="2800" i="1" dirty="0">
                <a:latin typeface="+mj-lt"/>
              </a:rPr>
              <a:t>факты об Иване Грозном»</a:t>
            </a:r>
            <a:r>
              <a:rPr lang="ru-RU" sz="2800" i="1" dirty="0" smtClean="0">
                <a:latin typeface="+mj-lt"/>
              </a:rPr>
              <a:t/>
            </a:r>
            <a:br>
              <a:rPr lang="ru-RU" sz="2800" i="1" dirty="0" smtClean="0">
                <a:latin typeface="+mj-lt"/>
              </a:rPr>
            </a:br>
            <a:r>
              <a:rPr lang="ru-RU" sz="2800" i="1" dirty="0" smtClean="0">
                <a:latin typeface="+mj-lt"/>
              </a:rPr>
              <a:t>(</a:t>
            </a:r>
            <a:r>
              <a:rPr lang="ru-RU" sz="2800" i="1" dirty="0" err="1" smtClean="0">
                <a:latin typeface="+mj-lt"/>
              </a:rPr>
              <a:t>Образовака</a:t>
            </a:r>
            <a:r>
              <a:rPr lang="ru-RU" sz="2800" i="1" dirty="0" smtClean="0">
                <a:latin typeface="+mj-lt"/>
              </a:rPr>
              <a:t>, </a:t>
            </a:r>
            <a:r>
              <a:rPr lang="en-US" sz="2800" i="1" dirty="0" smtClean="0">
                <a:latin typeface="+mj-lt"/>
                <a:hlinkClick r:id="rId5"/>
              </a:rPr>
              <a:t>www.obrazovaka.ru</a:t>
            </a:r>
            <a:r>
              <a:rPr lang="ru-RU" sz="2800" i="1" dirty="0" smtClean="0">
                <a:latin typeface="+mj-lt"/>
              </a:rPr>
              <a:t>)</a:t>
            </a:r>
            <a:br>
              <a:rPr lang="ru-RU" sz="2800" i="1" dirty="0" smtClean="0">
                <a:latin typeface="+mj-lt"/>
              </a:rPr>
            </a:br>
            <a:endParaRPr lang="ru-RU" sz="2800" i="1" dirty="0">
              <a:latin typeface="+mj-lt"/>
            </a:endParaRPr>
          </a:p>
        </p:txBody>
      </p:sp>
      <p:pic>
        <p:nvPicPr>
          <p:cNvPr id="2" name="Рисунок 1"/>
          <p:cNvPicPr>
            <a:picLocks noChangeAspect="1"/>
          </p:cNvPicPr>
          <p:nvPr/>
        </p:nvPicPr>
        <p:blipFill>
          <a:blip r:embed="rId6"/>
          <a:stretch>
            <a:fillRect/>
          </a:stretch>
        </p:blipFill>
        <p:spPr>
          <a:xfrm>
            <a:off x="-60102" y="-7523"/>
            <a:ext cx="11461473" cy="2213040"/>
          </a:xfrm>
          <a:prstGeom prst="rect">
            <a:avLst/>
          </a:prstGeom>
        </p:spPr>
      </p:pic>
    </p:spTree>
    <p:extLst>
      <p:ext uri="{BB962C8B-B14F-4D97-AF65-F5344CB8AC3E}">
        <p14:creationId xmlns:p14="http://schemas.microsoft.com/office/powerpoint/2010/main" val="2014687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168981" y="1961423"/>
            <a:ext cx="5607630" cy="2677656"/>
          </a:xfrm>
          <a:prstGeom prst="rect">
            <a:avLst/>
          </a:prstGeom>
          <a:solidFill>
            <a:schemeClr val="bg1">
              <a:alpha val="43000"/>
            </a:schemeClr>
          </a:solidFill>
        </p:spPr>
        <p:txBody>
          <a:bodyPr wrap="square" rtlCol="0">
            <a:spAutoFit/>
          </a:bodyPr>
          <a:lstStyle/>
          <a:p>
            <a:r>
              <a:rPr lang="ru-RU" sz="2400" i="1" dirty="0">
                <a:latin typeface="+mj-lt"/>
              </a:rPr>
              <a:t>Русский самодержец гордился своим происхождением: он был внуком Софьи Палеолог, родной племянницы Византийского императора. Матерью Ивана Васильевича была литовская княжна. По сути, Грозный не был русским.</a:t>
            </a:r>
          </a:p>
        </p:txBody>
      </p:sp>
      <p:pic>
        <p:nvPicPr>
          <p:cNvPr id="26626" name="Picture 2" descr="http://vestnikk.ru/uploads/posts/2016-12/1481454499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917" y="1338028"/>
            <a:ext cx="3982798" cy="48528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Прямоугольник 7"/>
          <p:cNvSpPr/>
          <p:nvPr/>
        </p:nvSpPr>
        <p:spPr>
          <a:xfrm rot="21299781">
            <a:off x="1617444" y="5709739"/>
            <a:ext cx="1800749" cy="369332"/>
          </a:xfrm>
          <a:prstGeom prst="rect">
            <a:avLst/>
          </a:prstGeom>
        </p:spPr>
        <p:txBody>
          <a:bodyPr wrap="none">
            <a:spAutoFit/>
          </a:bodyPr>
          <a:lstStyle/>
          <a:p>
            <a:r>
              <a:rPr lang="ru-RU" i="1" dirty="0" smtClean="0">
                <a:solidFill>
                  <a:schemeClr val="bg1"/>
                </a:solidFill>
              </a:rPr>
              <a:t>Софья </a:t>
            </a:r>
            <a:r>
              <a:rPr lang="ru-RU" i="1" dirty="0">
                <a:solidFill>
                  <a:schemeClr val="bg1"/>
                </a:solidFill>
              </a:rPr>
              <a:t>Палеолог</a:t>
            </a:r>
            <a:endParaRPr lang="ru-RU" dirty="0">
              <a:solidFill>
                <a:schemeClr val="bg1"/>
              </a:solidFill>
            </a:endParaRPr>
          </a:p>
        </p:txBody>
      </p:sp>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2" name="Рисунок 11"/>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369736" y="-105790"/>
            <a:ext cx="4560203" cy="1889924"/>
          </a:xfrm>
          <a:prstGeom prst="rect">
            <a:avLst/>
          </a:prstGeom>
        </p:spPr>
      </p:pic>
    </p:spTree>
    <p:extLst>
      <p:ext uri="{BB962C8B-B14F-4D97-AF65-F5344CB8AC3E}">
        <p14:creationId xmlns:p14="http://schemas.microsoft.com/office/powerpoint/2010/main" val="22327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581104" y="2141727"/>
            <a:ext cx="4912171" cy="3046988"/>
          </a:xfrm>
          <a:prstGeom prst="rect">
            <a:avLst/>
          </a:prstGeom>
          <a:solidFill>
            <a:schemeClr val="bg1">
              <a:alpha val="43000"/>
            </a:schemeClr>
          </a:solidFill>
        </p:spPr>
        <p:txBody>
          <a:bodyPr wrap="square" rtlCol="0">
            <a:spAutoFit/>
          </a:bodyPr>
          <a:lstStyle/>
          <a:p>
            <a:r>
              <a:rPr lang="ru-RU" sz="2400" i="1" dirty="0">
                <a:latin typeface="+mj-lt"/>
              </a:rPr>
              <a:t>Полноправным правителем Иван Васильевич стал в 3 года, несмотря на желание бояр сделать царя пешкой на троне, вырос грамотным, решительным государем. Правил Иван IV дольше, чем любой из государей российских – 50 лет и 105 дней.</a:t>
            </a:r>
          </a:p>
        </p:txBody>
      </p:sp>
      <p:pic>
        <p:nvPicPr>
          <p:cNvPr id="4098" name="Picture 2" descr="ÐÐ½ÑÐµÑÐµÑÐ½ÑÐµ ÑÐ°ÐºÑÑ Ð¸Ð· Ð¶Ð¸Ð·Ð½Ð¸ ÐÐ²Ð°Ð½Ð° ÐÑÐ¾Ð·Ð½Ð¾Ð³Ð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585" y="1366617"/>
            <a:ext cx="4145213" cy="49955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Рисунок 7"/>
          <p:cNvPicPr>
            <a:picLocks noChangeAspect="1"/>
          </p:cNvPicPr>
          <p:nvPr/>
        </p:nvPicPr>
        <p:blipFill>
          <a:blip r:embed="rId4"/>
          <a:stretch>
            <a:fillRect/>
          </a:stretch>
        </p:blipFill>
        <p:spPr>
          <a:xfrm rot="5400000">
            <a:off x="9144000" y="-7523"/>
            <a:ext cx="3048000" cy="3048000"/>
          </a:xfrm>
          <a:prstGeom prst="rect">
            <a:avLst/>
          </a:prstGeom>
        </p:spPr>
      </p:pic>
      <p:pic>
        <p:nvPicPr>
          <p:cNvPr id="9" name="Рисунок 8"/>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382615" y="-91495"/>
            <a:ext cx="4560203" cy="1889924"/>
          </a:xfrm>
          <a:prstGeom prst="rect">
            <a:avLst/>
          </a:prstGeom>
        </p:spPr>
      </p:pic>
    </p:spTree>
    <p:extLst>
      <p:ext uri="{BB962C8B-B14F-4D97-AF65-F5344CB8AC3E}">
        <p14:creationId xmlns:p14="http://schemas.microsoft.com/office/powerpoint/2010/main" val="381418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787166" y="2373547"/>
            <a:ext cx="4912171" cy="2308324"/>
          </a:xfrm>
          <a:prstGeom prst="rect">
            <a:avLst/>
          </a:prstGeom>
          <a:solidFill>
            <a:schemeClr val="bg1">
              <a:alpha val="43000"/>
            </a:schemeClr>
          </a:solidFill>
        </p:spPr>
        <p:txBody>
          <a:bodyPr wrap="square" rtlCol="0">
            <a:spAutoFit/>
          </a:bodyPr>
          <a:lstStyle/>
          <a:p>
            <a:r>
              <a:rPr lang="ru-RU" sz="2400" i="1" dirty="0">
                <a:latin typeface="+mj-lt"/>
              </a:rPr>
              <a:t>Репутацию жестокого, безжалостного самодура царю создал русский историк Карамзин. В летописях же есть сведения о том, что народ звал своего царя «милостивым».</a:t>
            </a:r>
          </a:p>
        </p:txBody>
      </p:sp>
      <p:pic>
        <p:nvPicPr>
          <p:cNvPr id="9" name="Рисунок 8"/>
          <p:cNvPicPr>
            <a:picLocks noChangeAspect="1"/>
          </p:cNvPicPr>
          <p:nvPr/>
        </p:nvPicPr>
        <p:blipFill>
          <a:blip r:embed="rId3"/>
          <a:stretch>
            <a:fillRect/>
          </a:stretch>
        </p:blipFill>
        <p:spPr>
          <a:xfrm>
            <a:off x="641796" y="1960537"/>
            <a:ext cx="5608912" cy="33069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331099" y="-7523"/>
            <a:ext cx="4560203" cy="1889924"/>
          </a:xfrm>
          <a:prstGeom prst="rect">
            <a:avLst/>
          </a:prstGeom>
        </p:spPr>
      </p:pic>
    </p:spTree>
    <p:extLst>
      <p:ext uri="{BB962C8B-B14F-4D97-AF65-F5344CB8AC3E}">
        <p14:creationId xmlns:p14="http://schemas.microsoft.com/office/powerpoint/2010/main" val="214092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334865" y="1890948"/>
            <a:ext cx="5568993" cy="3416320"/>
          </a:xfrm>
          <a:prstGeom prst="rect">
            <a:avLst/>
          </a:prstGeom>
          <a:solidFill>
            <a:schemeClr val="bg1">
              <a:alpha val="43000"/>
            </a:schemeClr>
          </a:solidFill>
        </p:spPr>
        <p:txBody>
          <a:bodyPr wrap="square" rtlCol="0">
            <a:spAutoFit/>
          </a:bodyPr>
          <a:lstStyle/>
          <a:p>
            <a:r>
              <a:rPr lang="ru-RU" sz="2400" i="1" dirty="0">
                <a:latin typeface="+mj-lt"/>
              </a:rPr>
              <a:t>В раннем детстве будущий царь осиротел. Ему пришлось испытать множество неприятностей и бед прежде, чем он получил настоящую власть. Бояре не церемонились с юным царём, проявляли неуважение к нему, открыто при нём делили власть. Мальчик долгое время был игрушкой в руках жадных вельмож. </a:t>
            </a:r>
          </a:p>
        </p:txBody>
      </p:sp>
      <p:pic>
        <p:nvPicPr>
          <p:cNvPr id="5" name="Рисунок 4"/>
          <p:cNvPicPr>
            <a:picLocks noChangeAspect="1"/>
          </p:cNvPicPr>
          <p:nvPr/>
        </p:nvPicPr>
        <p:blipFill>
          <a:blip r:embed="rId3"/>
          <a:stretch>
            <a:fillRect/>
          </a:stretch>
        </p:blipFill>
        <p:spPr>
          <a:xfrm>
            <a:off x="660980" y="1737574"/>
            <a:ext cx="5002873" cy="37230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447009" y="-152350"/>
            <a:ext cx="4560203" cy="1889924"/>
          </a:xfrm>
          <a:prstGeom prst="rect">
            <a:avLst/>
          </a:prstGeom>
        </p:spPr>
      </p:pic>
    </p:spTree>
    <p:extLst>
      <p:ext uri="{BB962C8B-B14F-4D97-AF65-F5344CB8AC3E}">
        <p14:creationId xmlns:p14="http://schemas.microsoft.com/office/powerpoint/2010/main" val="311567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51561" y="1575057"/>
            <a:ext cx="4912171" cy="3416320"/>
          </a:xfrm>
          <a:prstGeom prst="rect">
            <a:avLst/>
          </a:prstGeom>
          <a:solidFill>
            <a:schemeClr val="bg1">
              <a:alpha val="43000"/>
            </a:schemeClr>
          </a:solidFill>
        </p:spPr>
        <p:txBody>
          <a:bodyPr wrap="square" rtlCol="0">
            <a:spAutoFit/>
          </a:bodyPr>
          <a:lstStyle/>
          <a:p>
            <a:r>
              <a:rPr lang="ru-RU" sz="2400" i="1" dirty="0" smtClean="0">
                <a:latin typeface="+mj-lt"/>
              </a:rPr>
              <a:t>Царь </a:t>
            </a:r>
            <a:r>
              <a:rPr lang="ru-RU" sz="2400" i="1" dirty="0">
                <a:latin typeface="+mj-lt"/>
              </a:rPr>
              <a:t>был глубоко верующим человеком. Он ежедневно читал молитвенное правило, строго соблюдал православные посты, пел на клиросе, от своих подчинённых требовал такого же образа жизни. </a:t>
            </a:r>
            <a:r>
              <a:rPr lang="ru-RU" sz="2400" i="1" dirty="0" smtClean="0">
                <a:latin typeface="+mj-lt"/>
              </a:rPr>
              <a:t>Он </a:t>
            </a:r>
            <a:r>
              <a:rPr lang="ru-RU" sz="2400" i="1" dirty="0">
                <a:latin typeface="+mj-lt"/>
              </a:rPr>
              <a:t>регулярно исповедовался, всегда прислушивался к советам своего духовного пастыря.</a:t>
            </a:r>
          </a:p>
        </p:txBody>
      </p:sp>
      <p:pic>
        <p:nvPicPr>
          <p:cNvPr id="23554" name="Picture 2" descr="http://cultobzor.ru/wp-content/uploads/2015/08/pukirev-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73" y="1485243"/>
            <a:ext cx="5949083" cy="4684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2" name="Рисунок 11"/>
          <p:cNvPicPr>
            <a:picLocks noChangeAspect="1"/>
          </p:cNvPicPr>
          <p:nvPr/>
        </p:nvPicPr>
        <p:blipFill>
          <a:blip r:embed="rId4"/>
          <a:stretch>
            <a:fillRect/>
          </a:stretch>
        </p:blipFill>
        <p:spPr>
          <a:xfrm rot="5400000">
            <a:off x="9144000" y="-7523"/>
            <a:ext cx="3048000" cy="3048000"/>
          </a:xfrm>
          <a:prstGeom prst="rect">
            <a:avLst/>
          </a:prstGeom>
        </p:spPr>
      </p:pic>
      <p:pic>
        <p:nvPicPr>
          <p:cNvPr id="13" name="Рисунок 12"/>
          <p:cNvPicPr>
            <a:picLocks noChangeAspect="1"/>
          </p:cNvPicPr>
          <p:nvPr/>
        </p:nvPicPr>
        <p:blipFill>
          <a:blip r:embed="rId4"/>
          <a:stretch>
            <a:fillRect/>
          </a:stretch>
        </p:blipFill>
        <p:spPr>
          <a:xfrm flipV="1">
            <a:off x="-40427" y="4120164"/>
            <a:ext cx="2768700" cy="2768700"/>
          </a:xfrm>
          <a:prstGeom prst="rect">
            <a:avLst/>
          </a:prstGeom>
        </p:spPr>
      </p:pic>
      <p:pic>
        <p:nvPicPr>
          <p:cNvPr id="5" name="Рисунок 4"/>
          <p:cNvPicPr>
            <a:picLocks noChangeAspect="1"/>
          </p:cNvPicPr>
          <p:nvPr/>
        </p:nvPicPr>
        <p:blipFill>
          <a:blip r:embed="rId5"/>
          <a:stretch>
            <a:fillRect/>
          </a:stretch>
        </p:blipFill>
        <p:spPr>
          <a:xfrm>
            <a:off x="-382615" y="-32182"/>
            <a:ext cx="4560203" cy="1889924"/>
          </a:xfrm>
          <a:prstGeom prst="rect">
            <a:avLst/>
          </a:prstGeom>
        </p:spPr>
      </p:pic>
    </p:spTree>
    <p:extLst>
      <p:ext uri="{BB962C8B-B14F-4D97-AF65-F5344CB8AC3E}">
        <p14:creationId xmlns:p14="http://schemas.microsoft.com/office/powerpoint/2010/main" val="375507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961423"/>
            <a:ext cx="4912171" cy="3416320"/>
          </a:xfrm>
          <a:prstGeom prst="rect">
            <a:avLst/>
          </a:prstGeom>
          <a:solidFill>
            <a:schemeClr val="bg1">
              <a:alpha val="43000"/>
            </a:schemeClr>
          </a:solidFill>
        </p:spPr>
        <p:txBody>
          <a:bodyPr wrap="square" rtlCol="0">
            <a:spAutoFit/>
          </a:bodyPr>
          <a:lstStyle/>
          <a:p>
            <a:r>
              <a:rPr lang="ru-RU" sz="2400" i="1" dirty="0">
                <a:latin typeface="+mj-lt"/>
              </a:rPr>
              <a:t>Иван Грозный сам лично не вынес ни одного смертного приговора. Всех, кто был казнён во времена его царствования, судила боярская дума. По свидетельству историков, число человек, казнённых во время правления Ивана Васильевича, составило около 4 тысяч человек.</a:t>
            </a:r>
          </a:p>
        </p:txBody>
      </p:sp>
      <p:pic>
        <p:nvPicPr>
          <p:cNvPr id="5" name="Рисунок 4"/>
          <p:cNvPicPr>
            <a:picLocks noChangeAspect="1"/>
          </p:cNvPicPr>
          <p:nvPr/>
        </p:nvPicPr>
        <p:blipFill>
          <a:blip r:embed="rId3"/>
          <a:stretch>
            <a:fillRect/>
          </a:stretch>
        </p:blipFill>
        <p:spPr>
          <a:xfrm>
            <a:off x="880055" y="1589648"/>
            <a:ext cx="5247924" cy="4373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7" name="Рисунок 6"/>
          <p:cNvPicPr>
            <a:picLocks noChangeAspect="1"/>
          </p:cNvPicPr>
          <p:nvPr/>
        </p:nvPicPr>
        <p:blipFill>
          <a:blip r:embed="rId5"/>
          <a:stretch>
            <a:fillRect/>
          </a:stretch>
        </p:blipFill>
        <p:spPr>
          <a:xfrm>
            <a:off x="-344095" y="-81053"/>
            <a:ext cx="4560203" cy="1889924"/>
          </a:xfrm>
          <a:prstGeom prst="rect">
            <a:avLst/>
          </a:prstGeom>
        </p:spPr>
      </p:pic>
    </p:spTree>
    <p:extLst>
      <p:ext uri="{BB962C8B-B14F-4D97-AF65-F5344CB8AC3E}">
        <p14:creationId xmlns:p14="http://schemas.microsoft.com/office/powerpoint/2010/main" val="120511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1"/>
            <a:ext cx="12192000" cy="6881343"/>
            <a:chOff x="0" y="-1"/>
            <a:chExt cx="12192000" cy="6881343"/>
          </a:xfrm>
        </p:grpSpPr>
        <p:pic>
          <p:nvPicPr>
            <p:cNvPr id="3" name="Picture 2" descr="http://itd0.mycdn.me/image?id=856344005635&amp;t=20&amp;plc=WEB&amp;tkn=*kSBb8AmTTcT3EpQB5Y2xJXV3V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667" y="138169"/>
              <a:ext cx="11848564" cy="6597481"/>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6864439" y="1961423"/>
            <a:ext cx="4912171" cy="2677656"/>
          </a:xfrm>
          <a:prstGeom prst="rect">
            <a:avLst/>
          </a:prstGeom>
          <a:solidFill>
            <a:schemeClr val="bg1">
              <a:alpha val="43000"/>
            </a:schemeClr>
          </a:solidFill>
        </p:spPr>
        <p:txBody>
          <a:bodyPr wrap="square" rtlCol="0">
            <a:spAutoFit/>
          </a:bodyPr>
          <a:lstStyle/>
          <a:p>
            <a:r>
              <a:rPr lang="ru-RU" sz="2400" i="1" dirty="0">
                <a:latin typeface="+mj-lt"/>
              </a:rPr>
              <a:t>Иван Васильевич внёс существенный вклад в просвещение России. По его приказу на всей её территории стали открываться церковные школы, в которых дети бедняков могли бесплатно обучаться грамоте.</a:t>
            </a:r>
          </a:p>
        </p:txBody>
      </p:sp>
      <p:pic>
        <p:nvPicPr>
          <p:cNvPr id="5" name="Рисунок 4"/>
          <p:cNvPicPr>
            <a:picLocks noChangeAspect="1"/>
          </p:cNvPicPr>
          <p:nvPr/>
        </p:nvPicPr>
        <p:blipFill rotWithShape="1">
          <a:blip r:embed="rId3"/>
          <a:srcRect r="19285"/>
          <a:stretch/>
        </p:blipFill>
        <p:spPr>
          <a:xfrm>
            <a:off x="1327799" y="1447981"/>
            <a:ext cx="4995727" cy="46383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stretch>
            <a:fillRect/>
          </a:stretch>
        </p:blipFill>
        <p:spPr>
          <a:xfrm rot="5400000">
            <a:off x="9144000" y="-7523"/>
            <a:ext cx="3048000" cy="3048000"/>
          </a:xfrm>
          <a:prstGeom prst="rect">
            <a:avLst/>
          </a:prstGeom>
        </p:spPr>
      </p:pic>
      <p:pic>
        <p:nvPicPr>
          <p:cNvPr id="11" name="Рисунок 10"/>
          <p:cNvPicPr>
            <a:picLocks noChangeAspect="1"/>
          </p:cNvPicPr>
          <p:nvPr/>
        </p:nvPicPr>
        <p:blipFill>
          <a:blip r:embed="rId4"/>
          <a:stretch>
            <a:fillRect/>
          </a:stretch>
        </p:blipFill>
        <p:spPr>
          <a:xfrm flipV="1">
            <a:off x="-40427" y="4120164"/>
            <a:ext cx="2768700" cy="2768700"/>
          </a:xfrm>
          <a:prstGeom prst="rect">
            <a:avLst/>
          </a:prstGeom>
        </p:spPr>
      </p:pic>
      <p:pic>
        <p:nvPicPr>
          <p:cNvPr id="8" name="Рисунок 7"/>
          <p:cNvPicPr>
            <a:picLocks noChangeAspect="1"/>
          </p:cNvPicPr>
          <p:nvPr/>
        </p:nvPicPr>
        <p:blipFill>
          <a:blip r:embed="rId5"/>
          <a:stretch>
            <a:fillRect/>
          </a:stretch>
        </p:blipFill>
        <p:spPr>
          <a:xfrm>
            <a:off x="-415894" y="-50813"/>
            <a:ext cx="4560203" cy="1889924"/>
          </a:xfrm>
          <a:prstGeom prst="rect">
            <a:avLst/>
          </a:prstGeom>
        </p:spPr>
      </p:pic>
    </p:spTree>
    <p:extLst>
      <p:ext uri="{BB962C8B-B14F-4D97-AF65-F5344CB8AC3E}">
        <p14:creationId xmlns:p14="http://schemas.microsoft.com/office/powerpoint/2010/main" val="30880502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1161</Words>
  <Application>Microsoft Office PowerPoint</Application>
  <PresentationFormat>Широкоэкранный</PresentationFormat>
  <Paragraphs>30</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Интересные факты  из жизни и биографии  императора Николая II</dc:title>
  <dc:creator>Татьяна</dc:creator>
  <cp:lastModifiedBy>Тата Галактионова</cp:lastModifiedBy>
  <cp:revision>73</cp:revision>
  <cp:lastPrinted>2018-11-15T08:43:16Z</cp:lastPrinted>
  <dcterms:created xsi:type="dcterms:W3CDTF">2018-05-12T08:40:33Z</dcterms:created>
  <dcterms:modified xsi:type="dcterms:W3CDTF">2021-10-28T08:19:43Z</dcterms:modified>
</cp:coreProperties>
</file>