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7" r:id="rId5"/>
    <p:sldId id="258" r:id="rId6"/>
    <p:sldId id="259" r:id="rId7"/>
    <p:sldId id="260" r:id="rId8"/>
    <p:sldId id="261" r:id="rId9"/>
    <p:sldId id="269" r:id="rId10"/>
    <p:sldId id="270" r:id="rId11"/>
    <p:sldId id="275" r:id="rId12"/>
    <p:sldId id="271" r:id="rId13"/>
    <p:sldId id="272" r:id="rId14"/>
    <p:sldId id="273" r:id="rId15"/>
    <p:sldId id="268" r:id="rId16"/>
    <p:sldId id="274" r:id="rId17"/>
    <p:sldId id="262" r:id="rId18"/>
    <p:sldId id="32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1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8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8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9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4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8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9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4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3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3CCB-F48B-4456-BCE1-E9207B504481}" type="datetimeFigureOut">
              <a:rPr lang="ru-RU" smtClean="0"/>
              <a:t>19.10.2019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F97D-FE03-40A3-9C48-1EED019EF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ru-land.com/" TargetMode="External"/><Relationship Id="rId2" Type="http://schemas.openxmlformats.org/officeDocument/2006/relationships/hyperlink" Target="https://www.wikireading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zen.yandex.ru/media/start_point/velichaishaia-zagadka-20go-veka-ischeznovenie-poezda-sanetti-5cf24fcbdb8c7100afb3031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12" y="432657"/>
            <a:ext cx="11260288" cy="2274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60" y="1569659"/>
            <a:ext cx="10486029" cy="22801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728" y="-497064"/>
            <a:ext cx="393226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253" y="706784"/>
            <a:ext cx="73452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1" dirty="0">
                <a:solidFill>
                  <a:srgbClr val="0070C0"/>
                </a:solidFill>
                <a:effectLst/>
                <a:latin typeface="YS Text"/>
              </a:rPr>
              <a:t>Поездка не предвещала беды ровно до тех пор, пока состав не въехал в Ломбардский тоннель, а обратно уже не выехал. Целый поезд с тремя вагонами просто бесследно исчез. Спастись удалось только двум пассажирам, именно они рассказали о том, что произошло. По их словам, в тоннеле было облако густого белого тумана и двое оставшихся незамедлительно покинули вагон, остальные же въехали внутрь и исчезли вместе с дымкой. После инцидента, тоннель и все близкие области были изучены учеными, но ни одного следа поезда и пассажиров обнаружено не было. Вскоре было решено замуровать этот проезд, чтобы обезопасить население.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504" y="177652"/>
            <a:ext cx="4460382" cy="3345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7465"/>
          <a:stretch/>
        </p:blipFill>
        <p:spPr>
          <a:xfrm>
            <a:off x="7890455" y="3661509"/>
            <a:ext cx="3670480" cy="30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0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0290E4-42D3-1042-A0F2-208C653A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70" y="229500"/>
            <a:ext cx="8852060" cy="62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2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2054" y="856096"/>
            <a:ext cx="47565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0" i="1" dirty="0">
                <a:solidFill>
                  <a:srgbClr val="7030A0"/>
                </a:solidFill>
                <a:effectLst/>
                <a:latin typeface="YS Text"/>
              </a:rPr>
              <a:t>Однако, в 1926 году, когда один из родственников пропавшего в тоннеле человека просматривал архивные записи, он обнаружил весьма странную запись. В ней указывалось на то, что в Мексике абсолютно ниоткуда появились 104 итальянца, которые заявляли, что ехали на поезде из Рима. </a:t>
            </a:r>
            <a:r>
              <a:rPr lang="en-US" sz="2400" b="0" i="1" dirty="0">
                <a:solidFill>
                  <a:srgbClr val="7030A0"/>
                </a:solidFill>
                <a:effectLst/>
                <a:latin typeface="YS Text"/>
              </a:rPr>
              <a:t/>
            </a:r>
            <a:br>
              <a:rPr lang="en-US" sz="2400" b="0" i="1" dirty="0">
                <a:solidFill>
                  <a:srgbClr val="7030A0"/>
                </a:solidFill>
                <a:effectLst/>
                <a:latin typeface="YS Text"/>
              </a:rPr>
            </a:br>
            <a:r>
              <a:rPr lang="ru-RU" sz="2400" b="0" i="1" dirty="0">
                <a:solidFill>
                  <a:srgbClr val="7030A0"/>
                </a:solidFill>
                <a:effectLst/>
                <a:latin typeface="YS Text"/>
              </a:rPr>
              <a:t>А самой большой странностью оказалось то, что данная запись датировалась 1945 годом.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1439885"/>
            <a:ext cx="7072410" cy="39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7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044" y="11668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0" i="1" dirty="0">
                <a:solidFill>
                  <a:schemeClr val="accent2"/>
                </a:solidFill>
                <a:effectLst/>
                <a:latin typeface="YS Text"/>
              </a:rPr>
              <a:t>Итальянцев сочли сумасшедшими и отправили в специальную клинику, но табакерка одного с надписью "1906" и старомодная одежда вызвали сомнение у Мексиканцев.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527A9E-D729-0549-932C-7E19A544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66842"/>
            <a:ext cx="5937956" cy="41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9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4266" y="471087"/>
            <a:ext cx="490589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0" i="1" dirty="0">
                <a:solidFill>
                  <a:schemeClr val="accent6"/>
                </a:solidFill>
                <a:effectLst/>
                <a:latin typeface="YS Text"/>
              </a:rPr>
              <a:t>Но скептики убеждены, что этот случай - самый яркий пример фальсификации истории. </a:t>
            </a:r>
            <a:r>
              <a:rPr lang="en-US" sz="2800" b="0" i="1" dirty="0">
                <a:solidFill>
                  <a:schemeClr val="accent6"/>
                </a:solidFill>
                <a:effectLst/>
                <a:latin typeface="YS Text"/>
              </a:rPr>
              <a:t/>
            </a:r>
            <a:br>
              <a:rPr lang="en-US" sz="2800" b="0" i="1" dirty="0">
                <a:solidFill>
                  <a:schemeClr val="accent6"/>
                </a:solidFill>
                <a:effectLst/>
                <a:latin typeface="YS Text"/>
              </a:rPr>
            </a:br>
            <a:r>
              <a:rPr lang="ru-RU" sz="2800" b="0" i="1" dirty="0">
                <a:solidFill>
                  <a:schemeClr val="accent6"/>
                </a:solidFill>
                <a:effectLst/>
                <a:latin typeface="YS Text"/>
              </a:rPr>
              <a:t>Это связано с эффектом </a:t>
            </a:r>
            <a:r>
              <a:rPr lang="ru-RU" sz="2800" i="1" dirty="0" err="1">
                <a:solidFill>
                  <a:schemeClr val="accent6"/>
                </a:solidFill>
                <a:latin typeface="YS Text"/>
              </a:rPr>
              <a:t>М</a:t>
            </a:r>
            <a:r>
              <a:rPr lang="ru-RU" sz="2800" b="0" i="1" dirty="0" err="1">
                <a:solidFill>
                  <a:schemeClr val="accent6"/>
                </a:solidFill>
                <a:effectLst/>
                <a:latin typeface="YS Text"/>
              </a:rPr>
              <a:t>анделы</a:t>
            </a:r>
            <a:r>
              <a:rPr lang="ru-RU" sz="2800" b="0" i="1" dirty="0">
                <a:solidFill>
                  <a:schemeClr val="accent6"/>
                </a:solidFill>
                <a:effectLst/>
                <a:latin typeface="YS Text"/>
              </a:rPr>
              <a:t> (это феномен появления у большого числа людей схожих ложных воспоминаний о событиях прошлого). То есть благодаря стараниям энтузиастов, люди сами убедили себя в существовании поезда. 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04577D-209F-5C40-8254-7AE2EF30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5" y="1817511"/>
            <a:ext cx="6445956" cy="32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699" y="478339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1" dirty="0">
                <a:solidFill>
                  <a:srgbClr val="C00000"/>
                </a:solidFill>
                <a:effectLst/>
                <a:latin typeface="Lora"/>
              </a:rPr>
              <a:t>Загадочные исторические находки всегда окутаны паутиной ложных теорий, поскольку каждый исследователь, желая привести доказательства в пользу своей точки зрения, вырывает объекты из исторического контекста, что становится главным препятствием на пути изучения тайн древности. 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2C139D-D989-5A41-9AF8-9518B4634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6" y="465667"/>
            <a:ext cx="5268148" cy="2963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85549E-8666-6749-97AA-A4CAE7E6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86" y="3541889"/>
            <a:ext cx="5268146" cy="29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2868" y="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200" b="0" i="1" dirty="0">
                <a:effectLst/>
                <a:latin typeface="Lora"/>
              </a:rPr>
              <a:t>Однако и полностью отрицать существование неразгаданных тайн, верить, что современная наука может дать ответы на все вопросы, тоже неразумно</a:t>
            </a:r>
            <a:endParaRPr lang="ru-RU" sz="32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3EBD6E-0BA1-A646-A523-13F6273AF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" t="2793" r="14668" b="2212"/>
          <a:stretch/>
        </p:blipFill>
        <p:spPr>
          <a:xfrm>
            <a:off x="349954" y="155222"/>
            <a:ext cx="5111265" cy="3273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920BFA-471B-7E43-A083-1C273492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3" y="3640667"/>
            <a:ext cx="5111265" cy="294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DAD3C9-1A2D-6F4A-B7B5-30AE0AC9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85" y="2578608"/>
            <a:ext cx="5607461" cy="40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5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284" y="104851"/>
            <a:ext cx="74096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  <a:t>Всем, кто увлекается древней историей, стоит познакомиться с такими любопытными трудами, как </a:t>
            </a:r>
            <a:b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</a:br>
            <a: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  <a:t>«Мир </a:t>
            </a:r>
            <a:r>
              <a:rPr lang="ru-RU" sz="2800" b="0" i="1" dirty="0" err="1">
                <a:solidFill>
                  <a:srgbClr val="0070C0"/>
                </a:solidFill>
                <a:effectLst/>
                <a:latin typeface="Lora"/>
              </a:rPr>
              <a:t>хенджей</a:t>
            </a:r>
            <a: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  <a:t>» Майка Пита, «Британия до нашей эры» Френсиса </a:t>
            </a:r>
            <a:r>
              <a:rPr lang="ru-RU" sz="2800" b="0" i="1" dirty="0" err="1">
                <a:solidFill>
                  <a:srgbClr val="0070C0"/>
                </a:solidFill>
                <a:effectLst/>
                <a:latin typeface="Lora"/>
              </a:rPr>
              <a:t>Прайора</a:t>
            </a:r>
            <a: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  <a:t> и «Перед лицом океана: Атлантика и ее жители: 8000 г. до н. э. — 1500 г. н. э.» Барри </a:t>
            </a:r>
            <a:r>
              <a:rPr lang="ru-RU" sz="2800" b="0" i="1" dirty="0" err="1">
                <a:solidFill>
                  <a:srgbClr val="0070C0"/>
                </a:solidFill>
                <a:effectLst/>
                <a:latin typeface="Lora"/>
              </a:rPr>
              <a:t>Кунлиффа</a:t>
            </a:r>
            <a:r>
              <a:rPr lang="ru-RU" sz="2800" b="0" i="1" dirty="0">
                <a:solidFill>
                  <a:srgbClr val="0070C0"/>
                </a:solidFill>
                <a:effectLst/>
                <a:latin typeface="Lora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E699AB7-9D84-F541-A758-232BDBAE415E}"/>
              </a:ext>
            </a:extLst>
          </p:cNvPr>
          <p:cNvSpPr/>
          <p:nvPr/>
        </p:nvSpPr>
        <p:spPr>
          <a:xfrm>
            <a:off x="6096000" y="5249138"/>
            <a:ext cx="6039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B050"/>
                </a:solidFill>
                <a:latin typeface="Lora"/>
                <a:cs typeface="Al Tarikh" pitchFamily="2" charset="-78"/>
              </a:rPr>
              <a:t>На </a:t>
            </a:r>
            <a:r>
              <a:rPr lang="ru-RU" sz="2400" i="1" dirty="0">
                <a:solidFill>
                  <a:srgbClr val="00B050"/>
                </a:solidFill>
                <a:cs typeface="Al Tarikh" pitchFamily="2" charset="-78"/>
              </a:rPr>
              <a:t>наших</a:t>
            </a:r>
            <a:r>
              <a:rPr lang="ru-RU" sz="2400" i="1" dirty="0">
                <a:solidFill>
                  <a:srgbClr val="00B050"/>
                </a:solidFill>
                <a:latin typeface="Lora"/>
                <a:cs typeface="Al Tarikh" pitchFamily="2" charset="-78"/>
              </a:rPr>
              <a:t> же занятиях мы будем говорить о наиболее яркие тайнах </a:t>
            </a:r>
            <a:br>
              <a:rPr lang="ru-RU" sz="2400" i="1" dirty="0">
                <a:solidFill>
                  <a:srgbClr val="00B050"/>
                </a:solidFill>
                <a:latin typeface="Lora"/>
                <a:cs typeface="Al Tarikh" pitchFamily="2" charset="-78"/>
              </a:rPr>
            </a:br>
            <a:r>
              <a:rPr lang="ru-RU" sz="2400" i="1" dirty="0">
                <a:solidFill>
                  <a:srgbClr val="00B050"/>
                </a:solidFill>
                <a:latin typeface="Lora"/>
                <a:cs typeface="Al Tarikh" pitchFamily="2" charset="-78"/>
              </a:rPr>
              <a:t>и загадках истории…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B2D60E-2E39-5B4B-AF12-838150E47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394" y="104851"/>
            <a:ext cx="3349272" cy="4721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944525-E157-3C47-B786-7E952540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5" y="3644281"/>
            <a:ext cx="2173827" cy="3077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CB279C-E484-5E4A-83A2-2B498E472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356" y="3644281"/>
            <a:ext cx="2092896" cy="3077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75D426-31AD-4C49-94A9-0C553BE6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12" y="2277532"/>
            <a:ext cx="1792096" cy="25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2921" y="502277"/>
            <a:ext cx="7008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Lora"/>
              </a:rPr>
              <a:t>Использованные </a:t>
            </a:r>
            <a:r>
              <a:rPr lang="ru-RU" sz="3600" b="1" dirty="0" smtClean="0">
                <a:solidFill>
                  <a:srgbClr val="FF0000"/>
                </a:solidFill>
                <a:latin typeface="Lora"/>
              </a:rPr>
              <a:t>материалы:</a:t>
            </a:r>
            <a:endParaRPr lang="ru-RU" sz="3600" b="1" dirty="0">
              <a:solidFill>
                <a:srgbClr val="FF0000"/>
              </a:solidFill>
              <a:latin typeface="Lo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336" y="1353147"/>
            <a:ext cx="889930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Lora"/>
              </a:rPr>
              <a:t>ВикиЧтение </a:t>
            </a:r>
            <a:r>
              <a:rPr lang="en-US" dirty="0">
                <a:latin typeface="Lora"/>
                <a:hlinkClick r:id="rId2"/>
              </a:rPr>
              <a:t>https://www.wikireading.ru/</a:t>
            </a:r>
            <a:endParaRPr lang="ru-RU" dirty="0">
              <a:latin typeface="Lora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Lora"/>
              </a:rPr>
              <a:t>Наука для всех простыми словами </a:t>
            </a:r>
            <a:r>
              <a:rPr lang="en-US" dirty="0">
                <a:latin typeface="Lora"/>
                <a:hlinkClick r:id="rId3"/>
              </a:rPr>
              <a:t>https://science.ru-land.com/</a:t>
            </a:r>
            <a:endParaRPr lang="ru-RU" dirty="0">
              <a:latin typeface="Lora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Lora"/>
              </a:rPr>
              <a:t>Величайшая загадка 20-го века </a:t>
            </a:r>
            <a:r>
              <a:rPr lang="en-US" dirty="0">
                <a:latin typeface="Lora"/>
                <a:hlinkClick r:id="rId4"/>
              </a:rPr>
              <a:t>https://</a:t>
            </a:r>
            <a:r>
              <a:rPr lang="en-US" dirty="0" smtClean="0">
                <a:latin typeface="Lora"/>
                <a:hlinkClick r:id="rId4"/>
              </a:rPr>
              <a:t>zen.yandex.ru/media/start_point/velichaishaia-zagadka-20go-veka-ischeznovenie-poezda-sanetti-5cf24fcbdb8c7100afb30315</a:t>
            </a:r>
            <a:endParaRPr lang="ru-RU" dirty="0">
              <a:latin typeface="Lora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84682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275" y="914950"/>
            <a:ext cx="6595861" cy="5188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59" y="1159409"/>
            <a:ext cx="5584420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6502" y="510432"/>
            <a:ext cx="6302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200" dirty="0">
              <a:solidFill>
                <a:srgbClr val="00B050"/>
              </a:solidFill>
              <a:latin typeface="Lora"/>
            </a:endParaRPr>
          </a:p>
          <a:p>
            <a:pPr algn="r"/>
            <a:r>
              <a:rPr lang="ru-RU" sz="3200" i="1" dirty="0">
                <a:solidFill>
                  <a:srgbClr val="00B050"/>
                </a:solidFill>
                <a:effectLst/>
                <a:latin typeface="Lora"/>
              </a:rPr>
              <a:t>Далекое прошлое оставило нам множество тайн. </a:t>
            </a:r>
            <a:br>
              <a:rPr lang="ru-RU" sz="3200" i="1" dirty="0">
                <a:solidFill>
                  <a:srgbClr val="00B050"/>
                </a:solidFill>
                <a:effectLst/>
                <a:latin typeface="Lora"/>
              </a:rPr>
            </a:br>
            <a:r>
              <a:rPr lang="ru-RU" sz="3200" i="1" dirty="0">
                <a:solidFill>
                  <a:srgbClr val="00B050"/>
                </a:solidFill>
                <a:effectLst/>
                <a:latin typeface="Lora"/>
              </a:rPr>
              <a:t>Некоторые из них ставят нас в тупик. Такие таинственные сооружения, как Стоунхендж и Великие пирамиды известны во всем мире, но как мало мы знаем об их строительстве и людях, которые их воздвигли!</a:t>
            </a:r>
            <a:endParaRPr lang="ru-RU" sz="3200" i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4" y="141667"/>
            <a:ext cx="5242190" cy="3494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4" y="3770825"/>
            <a:ext cx="5242190" cy="29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921" y="1028962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1" dirty="0">
                <a:solidFill>
                  <a:schemeClr val="accent2"/>
                </a:solidFill>
                <a:effectLst/>
                <a:latin typeface="Lora"/>
              </a:rPr>
              <a:t>Современные технологии, такие как исследования ДНК и изотопный анализ кислорода (который помогает определить происхождение человека, исследуя его зубную эмаль), позволяют по-новому взглянуть на древнюю историю.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21" y="1685816"/>
            <a:ext cx="5560134" cy="37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6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8220" y="391148"/>
            <a:ext cx="62333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0" i="1" dirty="0">
                <a:solidFill>
                  <a:schemeClr val="accent5"/>
                </a:solidFill>
                <a:effectLst/>
                <a:latin typeface="Lora"/>
              </a:rPr>
              <a:t>Но решение вопросов с помощью современной техники приводит к постановке новых. </a:t>
            </a:r>
            <a:br>
              <a:rPr lang="ru-RU" sz="3200" b="0" i="1" dirty="0">
                <a:solidFill>
                  <a:schemeClr val="accent5"/>
                </a:solidFill>
                <a:effectLst/>
                <a:latin typeface="Lora"/>
              </a:rPr>
            </a:br>
            <a:r>
              <a:rPr lang="ru-RU" sz="3200" b="0" i="1" dirty="0">
                <a:solidFill>
                  <a:schemeClr val="accent5"/>
                </a:solidFill>
                <a:effectLst/>
                <a:latin typeface="Lora"/>
              </a:rPr>
              <a:t>Например, химический анализ останков человека, захороненного 4200 лет назад неподалеку от Стоунхенджа, показал, что он, вероятно, родом с территории современной Швейцарии. Возникает вопрос: почему он оказался так далеко от дома?</a:t>
            </a:r>
            <a:endParaRPr lang="ru-RU" sz="3200" i="1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71" y="213603"/>
            <a:ext cx="4895005" cy="3150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1" y="3476878"/>
            <a:ext cx="4895005" cy="32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1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56439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1" dirty="0">
                <a:solidFill>
                  <a:srgbClr val="FF0000"/>
                </a:solidFill>
                <a:effectLst/>
                <a:latin typeface="Lora"/>
              </a:rPr>
              <a:t>Следует четко разграничивать тайны истории, относящиеся к реальным событиям, и те, которые несут в себе элемент вымысла.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05" y="1810765"/>
            <a:ext cx="8857991" cy="479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428" y="152993"/>
            <a:ext cx="692883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0" i="1" dirty="0">
                <a:solidFill>
                  <a:srgbClr val="7030A0"/>
                </a:solidFill>
                <a:effectLst/>
                <a:latin typeface="Lora"/>
              </a:rPr>
              <a:t>Увеличение количества вебсайтов, посвященных загадкам древности, способствует увеличению количества трудов, основанных исключительно на сведениях из Интернета. Зачастую это простая компиляция данных, и авторы таких работ, не утруждая себя проведением исследований, преподносят информацию так, будто факты не требуют доказательств.</a:t>
            </a:r>
            <a:endParaRPr lang="ru-RU" sz="3200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26" y="1416676"/>
            <a:ext cx="3746679" cy="4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3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84" y="5194"/>
            <a:ext cx="1193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0" i="1" dirty="0">
                <a:effectLst/>
                <a:latin typeface="Lora"/>
              </a:rPr>
              <a:t>Одним из таких примеров является заявление о </a:t>
            </a:r>
            <a:br>
              <a:rPr lang="ru-RU" sz="3200" b="0" i="1" dirty="0">
                <a:effectLst/>
                <a:latin typeface="Lora"/>
              </a:rPr>
            </a:br>
            <a:r>
              <a:rPr lang="ru-RU" sz="3200" b="0" i="1" dirty="0">
                <a:effectLst/>
                <a:latin typeface="Lora"/>
              </a:rPr>
              <a:t>поезде-призраке "</a:t>
            </a:r>
            <a:r>
              <a:rPr lang="ru-RU" sz="3200" b="0" i="1" dirty="0" err="1">
                <a:effectLst/>
                <a:latin typeface="Lora"/>
              </a:rPr>
              <a:t>Санетти</a:t>
            </a:r>
            <a:r>
              <a:rPr lang="ru-RU" sz="3200" b="0" i="1" dirty="0">
                <a:effectLst/>
                <a:latin typeface="Lora"/>
              </a:rPr>
              <a:t>"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04" y="1082412"/>
            <a:ext cx="9798474" cy="54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7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98158" y="732978"/>
            <a:ext cx="50742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0" i="1" dirty="0">
                <a:solidFill>
                  <a:srgbClr val="00B050"/>
                </a:solidFill>
                <a:effectLst/>
                <a:latin typeface="YS Text"/>
              </a:rPr>
              <a:t>Эта история произошла в июне 1911 года, когда туристическая компания "</a:t>
            </a:r>
            <a:r>
              <a:rPr lang="ru-RU" sz="3200" b="0" i="1" dirty="0" err="1">
                <a:solidFill>
                  <a:srgbClr val="00B050"/>
                </a:solidFill>
                <a:effectLst/>
                <a:latin typeface="YS Text"/>
              </a:rPr>
              <a:t>Санетти</a:t>
            </a:r>
            <a:r>
              <a:rPr lang="ru-RU" sz="3200" b="0" i="1" dirty="0">
                <a:solidFill>
                  <a:srgbClr val="00B050"/>
                </a:solidFill>
                <a:effectLst/>
                <a:latin typeface="YS Text"/>
              </a:rPr>
              <a:t>" организовала развлекательный тур для состоятельных семей Италии. На поезде, состоящем из трех вагонов, находились 106 пассажиров.</a:t>
            </a:r>
            <a:endParaRPr lang="ru-RU" sz="3200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3" y="1076510"/>
            <a:ext cx="6898797" cy="47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7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465</Words>
  <Application>Microsoft Office PowerPoint</Application>
  <PresentationFormat>Широкоэкранный</PresentationFormat>
  <Paragraphs>20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Al Tarikh</vt:lpstr>
      <vt:lpstr>Arial</vt:lpstr>
      <vt:lpstr>Calibri</vt:lpstr>
      <vt:lpstr>Calibri Light</vt:lpstr>
      <vt:lpstr>Lora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 и загадки истории</dc:title>
  <dc:creator>Татьяна</dc:creator>
  <cp:lastModifiedBy>Татьяна</cp:lastModifiedBy>
  <cp:revision>119</cp:revision>
  <dcterms:created xsi:type="dcterms:W3CDTF">2019-09-17T03:26:46Z</dcterms:created>
  <dcterms:modified xsi:type="dcterms:W3CDTF">2019-10-19T14:22:56Z</dcterms:modified>
</cp:coreProperties>
</file>