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6" r:id="rId4"/>
    <p:sldId id="275" r:id="rId5"/>
    <p:sldId id="271" r:id="rId6"/>
    <p:sldId id="284" r:id="rId7"/>
    <p:sldId id="272" r:id="rId8"/>
    <p:sldId id="274" r:id="rId9"/>
    <p:sldId id="277" r:id="rId10"/>
    <p:sldId id="280" r:id="rId11"/>
    <p:sldId id="281" r:id="rId12"/>
    <p:sldId id="283" r:id="rId13"/>
    <p:sldId id="279" r:id="rId14"/>
    <p:sldId id="273" r:id="rId15"/>
    <p:sldId id="278" r:id="rId16"/>
    <p:sldId id="282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3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3444"/>
    <a:srgbClr val="627176"/>
    <a:srgbClr val="E86026"/>
    <a:srgbClr val="FEF1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97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726" y="90"/>
      </p:cViewPr>
      <p:guideLst>
        <p:guide orient="horz" pos="2160"/>
        <p:guide pos="23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A9090-CB85-4BEB-BF36-036F67CDAB31}" type="datetimeFigureOut">
              <a:rPr lang="ru-RU" smtClean="0"/>
              <a:t>27.09.2021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B6FE2-84E2-40E8-9F66-23BBA8D9A4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5329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A9090-CB85-4BEB-BF36-036F67CDAB31}" type="datetimeFigureOut">
              <a:rPr lang="ru-RU" smtClean="0"/>
              <a:t>27.09.2021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B6FE2-84E2-40E8-9F66-23BBA8D9A4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2454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A9090-CB85-4BEB-BF36-036F67CDAB31}" type="datetimeFigureOut">
              <a:rPr lang="ru-RU" smtClean="0"/>
              <a:t>27.09.2021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B6FE2-84E2-40E8-9F66-23BBA8D9A4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8097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A9090-CB85-4BEB-BF36-036F67CDAB31}" type="datetimeFigureOut">
              <a:rPr lang="ru-RU" smtClean="0"/>
              <a:t>27.09.2021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B6FE2-84E2-40E8-9F66-23BBA8D9A4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6812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A9090-CB85-4BEB-BF36-036F67CDAB31}" type="datetimeFigureOut">
              <a:rPr lang="ru-RU" smtClean="0"/>
              <a:t>27.09.2021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B6FE2-84E2-40E8-9F66-23BBA8D9A4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056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A9090-CB85-4BEB-BF36-036F67CDAB31}" type="datetimeFigureOut">
              <a:rPr lang="ru-RU" smtClean="0"/>
              <a:t>27.09.2021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B6FE2-84E2-40E8-9F66-23BBA8D9A4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0407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A9090-CB85-4BEB-BF36-036F67CDAB31}" type="datetimeFigureOut">
              <a:rPr lang="ru-RU" smtClean="0"/>
              <a:t>27.09.2021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B6FE2-84E2-40E8-9F66-23BBA8D9A4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7043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A9090-CB85-4BEB-BF36-036F67CDAB31}" type="datetimeFigureOut">
              <a:rPr lang="ru-RU" smtClean="0"/>
              <a:t>27.09.2021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B6FE2-84E2-40E8-9F66-23BBA8D9A4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7640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A9090-CB85-4BEB-BF36-036F67CDAB31}" type="datetimeFigureOut">
              <a:rPr lang="ru-RU" smtClean="0"/>
              <a:t>27.09.2021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B6FE2-84E2-40E8-9F66-23BBA8D9A4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885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A9090-CB85-4BEB-BF36-036F67CDAB31}" type="datetimeFigureOut">
              <a:rPr lang="ru-RU" smtClean="0"/>
              <a:t>27.09.2021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B6FE2-84E2-40E8-9F66-23BBA8D9A4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9544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A9090-CB85-4BEB-BF36-036F67CDAB31}" type="datetimeFigureOut">
              <a:rPr lang="ru-RU" smtClean="0"/>
              <a:t>27.09.2021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B6FE2-84E2-40E8-9F66-23BBA8D9A4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3486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A9090-CB85-4BEB-BF36-036F67CDAB31}" type="datetimeFigureOut">
              <a:rPr lang="ru-RU" smtClean="0"/>
              <a:t>27.09.2021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0B6FE2-84E2-40E8-9F66-23BBA8D9A4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5459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5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9" Type="http://schemas.openxmlformats.org/officeDocument/2006/relationships/image" Target="../media/image8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02211" y="1396313"/>
            <a:ext cx="7389790" cy="4559644"/>
          </a:xfrm>
          <a:noFill/>
        </p:spPr>
        <p:txBody>
          <a:bodyPr>
            <a:noAutofit/>
          </a:bodyPr>
          <a:lstStyle/>
          <a:p>
            <a:r>
              <a:rPr lang="ru-RU" sz="1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школьного музея Боевой славы направлена на воспитание активной гражданской позиции учащихся на основе исторического наследия и традиций нашего Отечества, опыта лучших его представителей </a:t>
            </a:r>
            <a:r>
              <a:rPr lang="ru-RU" sz="1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различных </a:t>
            </a:r>
            <a:r>
              <a:rPr lang="ru-RU" sz="1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поколений.</a:t>
            </a:r>
          </a:p>
          <a:p>
            <a:pPr marL="285750" indent="-285750" algn="l">
              <a:buFont typeface="Системный шрифт, обычный"/>
              <a:buChar char="✯"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Свой официальный статус музей Боевой славы получил в 2017 году. </a:t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 история его создания насчитывает несколько десятков лет. </a:t>
            </a:r>
          </a:p>
          <a:p>
            <a:pPr marL="285750" indent="-285750" algn="just">
              <a:buFont typeface="Системный шрифт, обычный"/>
              <a:buChar char="✯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1980 года ведется сбор сведений о героях и  ветеранах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Тёпло-Огарёвского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района, пополняется экспонатами основной фонд музея. В результате плодотворной работы в настоящее время в музее сформированы интересные и познавательные экспозиции на основе экспонатов, полученных в ходе раскопок на территории района, и рассказов участников войны. </a:t>
            </a:r>
          </a:p>
          <a:p>
            <a:pPr marL="285750" indent="-285750" algn="just">
              <a:buFont typeface="Системный шрифт, обычный"/>
              <a:buChar char="✯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школьном музее хранятся экспонаты военных лет; данные, фотографии и материалы о работниках тыла, о земляках – ветеранах, о их героическом труде во времена Великой Отечественной войны. Также представлены экспонаты, посвященные героическому подвигу наших земляков в Афганской и Чеченской войнах. Отдельное место занимает экспозиция, посвященная подвигу Кости Емельянова, в честь которого и названа наша школа.</a:t>
            </a:r>
          </a:p>
          <a:p>
            <a:pPr marL="285750" indent="-285750" algn="l">
              <a:buFont typeface="Системный шрифт, обычный"/>
              <a:buChar char="✯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Музей активно взаимодействует с общественными организациями, 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музеями Тепло-Огаревского района, общеобразовательными 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 и районной библиотекой. </a:t>
            </a:r>
          </a:p>
          <a:p>
            <a:pPr marL="285750" indent="-285750" algn="l">
              <a:buFont typeface="Системный шрифт, обычный"/>
              <a:buChar char="✯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Фонды музея периодически пополняются экспонатами.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89183" y="206634"/>
            <a:ext cx="3000552" cy="7270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i="1" dirty="0">
                <a:solidFill>
                  <a:schemeClr val="bg1"/>
                </a:solidFill>
              </a:rPr>
              <a:t>Тульская область</a:t>
            </a:r>
          </a:p>
          <a:p>
            <a:r>
              <a:rPr lang="ru-RU" sz="2000" b="1" i="1" dirty="0" err="1">
                <a:solidFill>
                  <a:schemeClr val="bg1"/>
                </a:solidFill>
              </a:rPr>
              <a:t>Тёпло-Огарёвский</a:t>
            </a:r>
            <a:r>
              <a:rPr lang="ru-RU" sz="2000" b="1" i="1" dirty="0">
                <a:solidFill>
                  <a:schemeClr val="bg1"/>
                </a:solidFill>
              </a:rPr>
              <a:t> район</a:t>
            </a:r>
          </a:p>
          <a:p>
            <a:r>
              <a:rPr lang="ru-RU" sz="2000" b="1" i="1" dirty="0">
                <a:solidFill>
                  <a:schemeClr val="bg1"/>
                </a:solidFill>
              </a:rPr>
              <a:t>п. Тёплое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113824" y="112522"/>
            <a:ext cx="7667468" cy="4576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b="1" i="1" dirty="0">
                <a:solidFill>
                  <a:schemeClr val="bg1"/>
                </a:solidFill>
              </a:rPr>
              <a:t>Музей Боевой славы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113824" y="677361"/>
            <a:ext cx="7550675" cy="4493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i="1" dirty="0">
                <a:solidFill>
                  <a:schemeClr val="bg1"/>
                </a:solidFill>
              </a:rPr>
              <a:t>МКОУ «СОШ №2 п. Тёплое им. кавалера ордена Красной Звезды </a:t>
            </a:r>
          </a:p>
          <a:p>
            <a:r>
              <a:rPr lang="ru-RU" i="1" dirty="0">
                <a:solidFill>
                  <a:schemeClr val="bg1"/>
                </a:solidFill>
              </a:rPr>
              <a:t>К.Н. Емельянова»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73" y="206634"/>
            <a:ext cx="330939" cy="57635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l="9796" t="12559" r="44602" b="15455"/>
          <a:stretch/>
        </p:blipFill>
        <p:spPr>
          <a:xfrm>
            <a:off x="131671" y="1648022"/>
            <a:ext cx="4502927" cy="39962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C1FD45CB-C33E-1047-86AB-23D2BB577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42" y="4807943"/>
            <a:ext cx="3859695" cy="128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="" xmlns:a16="http://schemas.microsoft.com/office/drawing/2014/main" id="{C1FD45CB-C33E-1047-86AB-23D2BB577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90" y="955780"/>
            <a:ext cx="3859695" cy="128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одзаголовок 2"/>
          <p:cNvSpPr txBox="1">
            <a:spLocks/>
          </p:cNvSpPr>
          <p:nvPr/>
        </p:nvSpPr>
        <p:spPr>
          <a:xfrm>
            <a:off x="-1" y="5672726"/>
            <a:ext cx="5074276" cy="868253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Системный шрифт, обычный"/>
              <a:buChar char="✯"/>
            </a:pP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Страница музея на сайте общеобразовательного учреждения: </a:t>
            </a:r>
            <a:b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</a:t>
            </a:r>
            <a:r>
              <a:rPr lang="en-US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://teploe2.reg-school.ru/shkol-nyj-muzej-boevoj-slavy</a:t>
            </a:r>
            <a:endParaRPr 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Font typeface="Системный шрифт, обычный"/>
              <a:buChar char="✯"/>
            </a:pP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Страница музея в </a:t>
            </a:r>
            <a:r>
              <a:rPr lang="ru-RU" sz="1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ВКонтакте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https://vk.com/museum_school_2_teploe</a:t>
            </a:r>
            <a:endParaRPr 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118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="" xmlns:a16="http://schemas.microsoft.com/office/drawing/2014/main" id="{FD82E0FD-BD28-CE4F-8D79-5DDDB50CCE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9079" cy="6858000"/>
          </a:xfrm>
          <a:prstGeom prst="rect">
            <a:avLst/>
          </a:prstGeom>
        </p:spPr>
      </p:pic>
      <p:pic>
        <p:nvPicPr>
          <p:cNvPr id="3" name="Рисунок 3">
            <a:extLst>
              <a:ext uri="{FF2B5EF4-FFF2-40B4-BE49-F238E27FC236}">
                <a16:creationId xmlns="" xmlns:a16="http://schemas.microsoft.com/office/drawing/2014/main" id="{1BE6D30A-272A-094B-95AB-AF38551847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9079" cy="6858000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F06CB5A5-3555-824C-A106-D37EAFD56B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9078" cy="6858000"/>
          </a:xfrm>
          <a:prstGeom prst="rect">
            <a:avLst/>
          </a:prstGeom>
        </p:spPr>
      </p:pic>
      <p:sp>
        <p:nvSpPr>
          <p:cNvPr id="8" name="Объект 2">
            <a:extLst>
              <a:ext uri="{FF2B5EF4-FFF2-40B4-BE49-F238E27FC236}">
                <a16:creationId xmlns="" xmlns:a16="http://schemas.microsoft.com/office/drawing/2014/main" id="{30F84617-6567-5F41-BDA6-1869F08EB9D9}"/>
              </a:ext>
            </a:extLst>
          </p:cNvPr>
          <p:cNvSpPr txBox="1">
            <a:spLocks/>
          </p:cNvSpPr>
          <p:nvPr/>
        </p:nvSpPr>
        <p:spPr>
          <a:xfrm>
            <a:off x="5050048" y="187587"/>
            <a:ext cx="6008493" cy="379831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400" b="1" i="1" dirty="0"/>
              <a:t>Выставка «Мы этой памяти верны»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="" xmlns:a16="http://schemas.microsoft.com/office/drawing/2014/main" id="{1987D6AD-D29C-A948-81CD-AF00A85576DF}"/>
              </a:ext>
            </a:extLst>
          </p:cNvPr>
          <p:cNvSpPr txBox="1">
            <a:spLocks/>
          </p:cNvSpPr>
          <p:nvPr/>
        </p:nvSpPr>
        <p:spPr>
          <a:xfrm>
            <a:off x="4939748" y="755006"/>
            <a:ext cx="7249329" cy="447690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Саперная лопатка</a:t>
            </a:r>
          </a:p>
          <a:p>
            <a:pPr>
              <a:lnSpc>
                <a:spcPct val="100000"/>
              </a:lnSpc>
              <a:buFont typeface="Системный шрифт, обычный"/>
              <a:buChar char="✯"/>
            </a:pP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Саперная лопатка входила в снаряжение каждого солдата. </a:t>
            </a:r>
          </a:p>
          <a:p>
            <a:pPr>
              <a:lnSpc>
                <a:spcPct val="100000"/>
              </a:lnSpc>
              <a:buFont typeface="Системный шрифт, обычный"/>
              <a:buChar char="✯"/>
            </a:pP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Такими лопатами  действовали саперы, ими рыли окопы, и даже они играли роль холодного оружия во время рукопашного боя.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Фронтовики рассказывают, что в рукопашной предпочитали именно лопатку. Солдат дерется ею так же естественно, как его предки дрались боевым топором.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Дело в том, что своим размером и весом она идеально укладывается в параметры человеческого тела, и ею можно эффективно работать практически без подготовки.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="" xmlns:a16="http://schemas.microsoft.com/office/drawing/2014/main" id="{F6A79A66-5BD6-5F4C-8161-187D981339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2" t="15271" r="2229" b="20425"/>
          <a:stretch/>
        </p:blipFill>
        <p:spPr bwMode="auto">
          <a:xfrm rot="5400000">
            <a:off x="-280933" y="1469028"/>
            <a:ext cx="5769968" cy="3919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2277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="" xmlns:a16="http://schemas.microsoft.com/office/drawing/2014/main" id="{61E95650-97F2-8A41-89B0-6288D2B2D4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85623" cy="6858000"/>
          </a:xfrm>
          <a:prstGeom prst="rect">
            <a:avLst/>
          </a:prstGeom>
        </p:spPr>
      </p:pic>
      <p:pic>
        <p:nvPicPr>
          <p:cNvPr id="3" name="Рисунок 3">
            <a:extLst>
              <a:ext uri="{FF2B5EF4-FFF2-40B4-BE49-F238E27FC236}">
                <a16:creationId xmlns="" xmlns:a16="http://schemas.microsoft.com/office/drawing/2014/main" id="{2B273BD9-5790-974E-A20A-2C724B3C2D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85622" cy="6858000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1985D4D3-1EA7-4645-B589-26E97903C0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85623" cy="6858000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="" xmlns:a16="http://schemas.microsoft.com/office/drawing/2014/main" id="{C3C99758-9D31-D04A-9374-491623C808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85623" cy="6858000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="" xmlns:a16="http://schemas.microsoft.com/office/drawing/2014/main" id="{AABC66AE-F1C0-BE49-996A-6AD55E45EC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2" cy="6858000"/>
          </a:xfrm>
          <a:prstGeom prst="rect">
            <a:avLst/>
          </a:prstGeom>
        </p:spPr>
      </p:pic>
      <p:sp>
        <p:nvSpPr>
          <p:cNvPr id="10" name="Объект 2">
            <a:extLst>
              <a:ext uri="{FF2B5EF4-FFF2-40B4-BE49-F238E27FC236}">
                <a16:creationId xmlns="" xmlns:a16="http://schemas.microsoft.com/office/drawing/2014/main" id="{6988492A-70F2-9C42-BDCD-8B3F0FDACBB9}"/>
              </a:ext>
            </a:extLst>
          </p:cNvPr>
          <p:cNvSpPr txBox="1">
            <a:spLocks/>
          </p:cNvSpPr>
          <p:nvPr/>
        </p:nvSpPr>
        <p:spPr>
          <a:xfrm>
            <a:off x="5288325" y="915844"/>
            <a:ext cx="6709627" cy="555452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Солдатская каска</a:t>
            </a:r>
          </a:p>
          <a:p>
            <a:pPr algn="just">
              <a:lnSpc>
                <a:spcPct val="110000"/>
              </a:lnSpc>
              <a:buFont typeface="Системный шрифт, обычный"/>
              <a:buChar char="✯"/>
            </a:pP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Солдатская каска стала символом воина-победителя, символом памяти о великом подвиге народа.</a:t>
            </a:r>
          </a:p>
          <a:p>
            <a:pPr algn="just">
              <a:lnSpc>
                <a:spcPct val="110000"/>
              </a:lnSpc>
              <a:buFont typeface="Системный шрифт, обычный"/>
              <a:buChar char="✯"/>
            </a:pP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Она была разработана и принята на вооружение в 1940 году.</a:t>
            </a:r>
          </a:p>
          <a:p>
            <a:pPr algn="just">
              <a:lnSpc>
                <a:spcPct val="110000"/>
              </a:lnSpc>
              <a:buFont typeface="Системный шрифт, обычный"/>
              <a:buChar char="✯"/>
            </a:pP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Лысьвенский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металлургический завод в годы Великой Отечественной войны был единственным предприятием, выпускавшим солдатские защитные шлемы. 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десяти миллионов касок было выпущено в Лысьве в военные годы. Скольким защитникам Отечества спасли они жизнь!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не всегда простая солдатская каска могла уберечь бойца от гибели. Множество защитных шлемов вместе с останками неизвестных советских солдат покоится в израненной земле по сей день...</a:t>
            </a:r>
          </a:p>
        </p:txBody>
      </p:sp>
      <p:sp>
        <p:nvSpPr>
          <p:cNvPr id="14" name="Объект 2">
            <a:extLst>
              <a:ext uri="{FF2B5EF4-FFF2-40B4-BE49-F238E27FC236}">
                <a16:creationId xmlns="" xmlns:a16="http://schemas.microsoft.com/office/drawing/2014/main" id="{BE908FBE-22C9-E149-9EA6-7B21DFA55166}"/>
              </a:ext>
            </a:extLst>
          </p:cNvPr>
          <p:cNvSpPr txBox="1">
            <a:spLocks/>
          </p:cNvSpPr>
          <p:nvPr/>
        </p:nvSpPr>
        <p:spPr>
          <a:xfrm>
            <a:off x="5791789" y="0"/>
            <a:ext cx="6008493" cy="379831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400" b="1" i="1" dirty="0">
                <a:solidFill>
                  <a:schemeClr val="bg1"/>
                </a:solidFill>
              </a:rPr>
              <a:t>Выставка «Мы этой памяти верны»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7C0448A6-FE03-6841-B707-E98E1227F89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02"/>
          <a:stretch/>
        </p:blipFill>
        <p:spPr>
          <a:xfrm>
            <a:off x="496930" y="1195892"/>
            <a:ext cx="4363306" cy="4466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59801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="" xmlns:a16="http://schemas.microsoft.com/office/drawing/2014/main" id="{3A1681EA-F230-EF4A-BB0C-5F6A5C7451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85623" cy="6858000"/>
          </a:xfrm>
          <a:prstGeom prst="rect">
            <a:avLst/>
          </a:prstGeom>
        </p:spPr>
      </p:pic>
      <p:pic>
        <p:nvPicPr>
          <p:cNvPr id="3" name="Рисунок 3">
            <a:extLst>
              <a:ext uri="{FF2B5EF4-FFF2-40B4-BE49-F238E27FC236}">
                <a16:creationId xmlns="" xmlns:a16="http://schemas.microsoft.com/office/drawing/2014/main" id="{F50F303E-49CC-F445-89FB-F68A42015E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85623" cy="6858000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676F6467-128B-6C49-9995-43935E43C8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385623" cy="6858000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="" xmlns:a16="http://schemas.microsoft.com/office/drawing/2014/main" id="{9BDD5F95-E814-9948-A6FC-AD2DE9C592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0"/>
            <a:ext cx="12385623" cy="6858000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="" xmlns:a16="http://schemas.microsoft.com/office/drawing/2014/main" id="{9D66F6B2-1065-F149-98F9-47AF24692C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Объект 2">
            <a:extLst>
              <a:ext uri="{FF2B5EF4-FFF2-40B4-BE49-F238E27FC236}">
                <a16:creationId xmlns="" xmlns:a16="http://schemas.microsoft.com/office/drawing/2014/main" id="{356078C9-9A48-DA43-A2EB-72723F540E40}"/>
              </a:ext>
            </a:extLst>
          </p:cNvPr>
          <p:cNvSpPr txBox="1">
            <a:spLocks/>
          </p:cNvSpPr>
          <p:nvPr/>
        </p:nvSpPr>
        <p:spPr>
          <a:xfrm>
            <a:off x="6365843" y="910854"/>
            <a:ext cx="5751528" cy="542284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Оригиналы </a:t>
            </a:r>
            <a:b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периодических изданий</a:t>
            </a:r>
          </a:p>
          <a:p>
            <a:pPr>
              <a:lnSpc>
                <a:spcPct val="110000"/>
              </a:lnSpc>
              <a:buFont typeface="Системный шрифт, обычный"/>
              <a:buChar char="✯"/>
            </a:pP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Газета «Коммунар» от 9 мая 1945 года </a:t>
            </a:r>
          </a:p>
          <a:p>
            <a:pPr>
              <a:lnSpc>
                <a:spcPct val="110000"/>
              </a:lnSpc>
              <a:buFont typeface="Системный шрифт, обычный"/>
              <a:buChar char="✯"/>
            </a:pP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Газета «Красная Звезда» от 10 мая 1945 года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данной витрине хранится пресса более чем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70-летней давности.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суровые годы войны нужно было не просто писать, а воевать словом, поставлять «душевные боеприпасы фронту». Эти «душевные боеприпасы» поставляли героям фронта и тыла прежде всего газеты, поднимая советский народ на героическую борьбу за свободу и независимость своей Родины.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Веру в победу в сердца советских людей вселял каждый из тысячи трехсот номеров газет, изданных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годы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Великой Отечественной войны. </a:t>
            </a:r>
          </a:p>
        </p:txBody>
      </p:sp>
      <p:sp>
        <p:nvSpPr>
          <p:cNvPr id="13" name="Объект 2">
            <a:extLst>
              <a:ext uri="{FF2B5EF4-FFF2-40B4-BE49-F238E27FC236}">
                <a16:creationId xmlns="" xmlns:a16="http://schemas.microsoft.com/office/drawing/2014/main" id="{A8E56A3D-D52E-9A49-8F8E-E4B56BA111D1}"/>
              </a:ext>
            </a:extLst>
          </p:cNvPr>
          <p:cNvSpPr txBox="1">
            <a:spLocks/>
          </p:cNvSpPr>
          <p:nvPr/>
        </p:nvSpPr>
        <p:spPr>
          <a:xfrm>
            <a:off x="5881241" y="6723"/>
            <a:ext cx="6008493" cy="379831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400" b="1" i="1" dirty="0">
                <a:solidFill>
                  <a:schemeClr val="bg1"/>
                </a:solidFill>
              </a:rPr>
              <a:t>Выставка «Мы этой памяти верны»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9F353377-B613-0C47-85A4-F4DA957B36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8" t="10434" r="3189" b="14782"/>
          <a:stretch/>
        </p:blipFill>
        <p:spPr>
          <a:xfrm>
            <a:off x="83506" y="1599547"/>
            <a:ext cx="6088718" cy="36589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56606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="" xmlns:a16="http://schemas.microsoft.com/office/drawing/2014/main" id="{FF51788F-1A00-5140-A22D-50F80C8CC8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Рисунок 3">
            <a:extLst>
              <a:ext uri="{FF2B5EF4-FFF2-40B4-BE49-F238E27FC236}">
                <a16:creationId xmlns="" xmlns:a16="http://schemas.microsoft.com/office/drawing/2014/main" id="{59F7DD41-6CFE-1F42-97F3-A6ABD82ADB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064E665F-D99C-4E4D-AB6F-D4758148A1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="" xmlns:a16="http://schemas.microsoft.com/office/drawing/2014/main" id="{D142CDE3-BC59-824F-949F-CDB80AD6B5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0"/>
            <a:ext cx="12192000" cy="6858000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="" xmlns:a16="http://schemas.microsoft.com/office/drawing/2014/main" id="{06BF1C84-2F45-C345-8F51-03F9CE60A9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" y="0"/>
            <a:ext cx="12192000" cy="6750790"/>
          </a:xfrm>
          <a:prstGeom prst="rect">
            <a:avLst/>
          </a:prstGeom>
        </p:spPr>
      </p:pic>
      <p:sp>
        <p:nvSpPr>
          <p:cNvPr id="12" name="Объект 2">
            <a:extLst>
              <a:ext uri="{FF2B5EF4-FFF2-40B4-BE49-F238E27FC236}">
                <a16:creationId xmlns="" xmlns:a16="http://schemas.microsoft.com/office/drawing/2014/main" id="{080B43E3-C4B9-3E45-AF89-5CB9A3D8A2C3}"/>
              </a:ext>
            </a:extLst>
          </p:cNvPr>
          <p:cNvSpPr txBox="1">
            <a:spLocks/>
          </p:cNvSpPr>
          <p:nvPr/>
        </p:nvSpPr>
        <p:spPr>
          <a:xfrm>
            <a:off x="6361043" y="1484514"/>
            <a:ext cx="5830952" cy="526627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Фотографии военных лет, удостоверения к медалям и орденам</a:t>
            </a:r>
          </a:p>
          <a:p>
            <a:pPr>
              <a:lnSpc>
                <a:spcPct val="100000"/>
              </a:lnSpc>
              <a:buFont typeface="Системный шрифт, обычный"/>
              <a:buChar char="✯"/>
            </a:pP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благодарность всем, кто вынес ужасы войны и сберег нашу Родину!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данной витрине хранятся фронтовые фотографии земляков, жителей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Тёпло-Огарёвского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района, участников Великой Отечественной войны.</a:t>
            </a:r>
          </a:p>
          <a:p>
            <a:pPr>
              <a:lnSpc>
                <a:spcPct val="100000"/>
              </a:lnSpc>
              <a:buFont typeface="Системный шрифт, обычный"/>
              <a:buChar char="✯"/>
            </a:pP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Ордена и медали наших земляков – итог фронтовых будней.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Здесь же представлены оригиналы военных документов: удостоверения к медалям и орденам, военные билеты, наградные листы. </a:t>
            </a:r>
          </a:p>
          <a:p>
            <a:pPr marL="0" indent="0">
              <a:lnSpc>
                <a:spcPct val="100000"/>
              </a:lnSpc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бъект 2">
            <a:extLst>
              <a:ext uri="{FF2B5EF4-FFF2-40B4-BE49-F238E27FC236}">
                <a16:creationId xmlns="" xmlns:a16="http://schemas.microsoft.com/office/drawing/2014/main" id="{FF14C1EE-58DA-E942-867A-839ADD3AA892}"/>
              </a:ext>
            </a:extLst>
          </p:cNvPr>
          <p:cNvSpPr txBox="1">
            <a:spLocks/>
          </p:cNvSpPr>
          <p:nvPr/>
        </p:nvSpPr>
        <p:spPr>
          <a:xfrm>
            <a:off x="5791789" y="0"/>
            <a:ext cx="6008493" cy="379831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400" b="1" i="1" dirty="0">
                <a:solidFill>
                  <a:schemeClr val="bg1"/>
                </a:solidFill>
              </a:rPr>
              <a:t>Выставка «Мы этой памяти верны»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DF5AC87D-5CCB-7B4F-95B4-1BB54327E8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2" y="2070043"/>
            <a:ext cx="6095999" cy="3388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16401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="" xmlns:a16="http://schemas.microsoft.com/office/drawing/2014/main" id="{FA4385A3-A412-A644-8911-29CD81C4C7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85623" cy="6858000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CB0D2A4F-73DE-644A-B2EE-E1196D2F5C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85623" cy="6858000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="" xmlns:a16="http://schemas.microsoft.com/office/drawing/2014/main" id="{9BFD895A-317A-0A42-87C4-AAC81A60CA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="" xmlns:a16="http://schemas.microsoft.com/office/drawing/2014/main" id="{D677F700-331C-4346-97CC-09B508FD75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sp>
        <p:nvSpPr>
          <p:cNvPr id="12" name="Объект 2"/>
          <p:cNvSpPr txBox="1">
            <a:spLocks/>
          </p:cNvSpPr>
          <p:nvPr/>
        </p:nvSpPr>
        <p:spPr>
          <a:xfrm>
            <a:off x="6293437" y="1196649"/>
            <a:ext cx="5898564" cy="496932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Солдаты великой Победы</a:t>
            </a:r>
          </a:p>
          <a:p>
            <a:pPr>
              <a:buFont typeface="Системный шрифт, обычный"/>
              <a:buChar char="✯"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этом разделе представлены фотографии наших земляков – участников ВОВ и тружеников тыла. </a:t>
            </a:r>
          </a:p>
          <a:p>
            <a:pPr>
              <a:buFont typeface="Системный шрифт, обычный"/>
              <a:buChar char="✯"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каждом ветеране имеются сведения, которые повествуют нам о их жизни, о их подвигах. 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период войны из нашего района было призвано 4828 человек не вернулся 4041, из них погибли 1407 человек, пропали без вести 2265, погибли в плену - 45,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умерли от ран и болезней 324 человека...</a:t>
            </a: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бъект 2">
            <a:extLst>
              <a:ext uri="{FF2B5EF4-FFF2-40B4-BE49-F238E27FC236}">
                <a16:creationId xmlns="" xmlns:a16="http://schemas.microsoft.com/office/drawing/2014/main" id="{94463FA8-170B-5543-9014-AF1C3C581C4C}"/>
              </a:ext>
            </a:extLst>
          </p:cNvPr>
          <p:cNvSpPr txBox="1">
            <a:spLocks/>
          </p:cNvSpPr>
          <p:nvPr/>
        </p:nvSpPr>
        <p:spPr>
          <a:xfrm>
            <a:off x="5765243" y="34166"/>
            <a:ext cx="5984273" cy="379831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400" b="1" i="1" dirty="0"/>
              <a:t>Выставка «Мы этой памяти верны»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68D3CEAF-B4E6-6A4B-BD95-1B9E6FBB8C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35" y="1640611"/>
            <a:ext cx="5898565" cy="3990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43507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="" xmlns:a16="http://schemas.microsoft.com/office/drawing/2014/main" id="{348BA19D-FCC5-304F-A43C-D8454715EB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00785" cy="6866395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E420EE29-0676-6B4B-889E-4934988289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85623" cy="6858000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="" xmlns:a16="http://schemas.microsoft.com/office/drawing/2014/main" id="{DB5A3E78-6E55-1B40-99AF-BBD9005CC3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65" y="0"/>
            <a:ext cx="12415950" cy="6866395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="" xmlns:a16="http://schemas.microsoft.com/office/drawing/2014/main" id="{CE3D38B2-ED6F-784F-A43A-62A16AC8C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65" y="0"/>
            <a:ext cx="12400784" cy="6866395"/>
          </a:xfrm>
          <a:prstGeom prst="rect">
            <a:avLst/>
          </a:prstGeom>
        </p:spPr>
      </p:pic>
      <p:pic>
        <p:nvPicPr>
          <p:cNvPr id="7" name="Рисунок 7">
            <a:extLst>
              <a:ext uri="{FF2B5EF4-FFF2-40B4-BE49-F238E27FC236}">
                <a16:creationId xmlns="" xmlns:a16="http://schemas.microsoft.com/office/drawing/2014/main" id="{D05BE8A9-EEFD-FC49-88E8-C65DE3605C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5168" y="0"/>
            <a:ext cx="12192000" cy="8401507"/>
          </a:xfrm>
          <a:prstGeom prst="rect">
            <a:avLst/>
          </a:prstGeom>
        </p:spPr>
      </p:pic>
      <p:sp>
        <p:nvSpPr>
          <p:cNvPr id="10" name="Объект 2">
            <a:extLst>
              <a:ext uri="{FF2B5EF4-FFF2-40B4-BE49-F238E27FC236}">
                <a16:creationId xmlns="" xmlns:a16="http://schemas.microsoft.com/office/drawing/2014/main" id="{B569FE63-3D3C-C748-BF73-13303C20147C}"/>
              </a:ext>
            </a:extLst>
          </p:cNvPr>
          <p:cNvSpPr txBox="1">
            <a:spLocks/>
          </p:cNvSpPr>
          <p:nvPr/>
        </p:nvSpPr>
        <p:spPr>
          <a:xfrm>
            <a:off x="5242954" y="1345466"/>
            <a:ext cx="6949046" cy="3252866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Герои 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великой страны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Семь Героев Советского Союза, </a:t>
            </a:r>
            <a:b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уроженцев Тепло-Огаревского района и семь </a:t>
            </a:r>
            <a:b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подвигов в истории Великой войны представлены </a:t>
            </a:r>
            <a:b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в этом разделе. </a:t>
            </a:r>
          </a:p>
          <a:p>
            <a:pPr marL="0" lvl="0" indent="0">
              <a:lnSpc>
                <a:spcPct val="100000"/>
              </a:lnSpc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Герой Советского Союза — высшая степень отличия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в СССР, которой удостаивали за совершение подвига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или выдающихся заслуг во время боевых действий. </a:t>
            </a:r>
          </a:p>
          <a:p>
            <a:pPr marL="0" lvl="0" indent="0">
              <a:lnSpc>
                <a:spcPct val="100000"/>
              </a:lnSpc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За время войны семь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тёпло-огарёвцев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удостоены этого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высокого звания. </a:t>
            </a:r>
          </a:p>
          <a:p>
            <a:pPr marL="0" lvl="0" indent="0">
              <a:lnSpc>
                <a:spcPct val="100000"/>
              </a:lnSpc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преклоняем головы перед мужеством и выдержкой</a:t>
            </a:r>
            <a:b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этих людей. Великий подвиг каждого, чья судьба</a:t>
            </a:r>
            <a:b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сопричастна с грозными годами Великой Отечественной</a:t>
            </a:r>
            <a:b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войны, будет вечно жить в наших сердцах...</a:t>
            </a:r>
          </a:p>
          <a:p>
            <a:pPr marL="0" indent="0">
              <a:lnSpc>
                <a:spcPct val="100000"/>
              </a:lnSpc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25BAA26C-FBEA-D141-8CFC-70B599388D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1" y="1645449"/>
            <a:ext cx="5320702" cy="4082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Объект 2">
            <a:extLst>
              <a:ext uri="{FF2B5EF4-FFF2-40B4-BE49-F238E27FC236}">
                <a16:creationId xmlns="" xmlns:a16="http://schemas.microsoft.com/office/drawing/2014/main" id="{A78EB594-8CB7-B74E-8E48-EF8BD0686845}"/>
              </a:ext>
            </a:extLst>
          </p:cNvPr>
          <p:cNvSpPr txBox="1">
            <a:spLocks/>
          </p:cNvSpPr>
          <p:nvPr/>
        </p:nvSpPr>
        <p:spPr>
          <a:xfrm>
            <a:off x="3826034" y="158046"/>
            <a:ext cx="6008493" cy="379831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400" b="1" i="1" dirty="0"/>
              <a:t>Выставка «Мы этой памяти верны»</a:t>
            </a:r>
          </a:p>
        </p:txBody>
      </p:sp>
    </p:spTree>
    <p:extLst>
      <p:ext uri="{BB962C8B-B14F-4D97-AF65-F5344CB8AC3E}">
        <p14:creationId xmlns:p14="http://schemas.microsoft.com/office/powerpoint/2010/main" val="1841224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="" xmlns:a16="http://schemas.microsoft.com/office/drawing/2014/main" id="{3207A879-0B18-4D40-9FE1-2CB0978047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3">
            <a:extLst>
              <a:ext uri="{FF2B5EF4-FFF2-40B4-BE49-F238E27FC236}">
                <a16:creationId xmlns="" xmlns:a16="http://schemas.microsoft.com/office/drawing/2014/main" id="{70B174A2-D408-8644-A75A-F2F35AF535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85623" cy="6858000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4EEE36D3-8712-B446-97C7-E396C3F766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12385623" cy="6858000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="" xmlns:a16="http://schemas.microsoft.com/office/drawing/2014/main" id="{ECE031B9-F145-C548-B992-98DCC27E47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50790"/>
          </a:xfrm>
          <a:prstGeom prst="rect">
            <a:avLst/>
          </a:prstGeom>
        </p:spPr>
      </p:pic>
      <p:pic>
        <p:nvPicPr>
          <p:cNvPr id="8" name="Рисунок 8">
            <a:extLst>
              <a:ext uri="{FF2B5EF4-FFF2-40B4-BE49-F238E27FC236}">
                <a16:creationId xmlns="" xmlns:a16="http://schemas.microsoft.com/office/drawing/2014/main" id="{6B8DE8F3-96A0-704C-97F9-059B96E7F1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86" y="0"/>
            <a:ext cx="11965214" cy="6858000"/>
          </a:xfrm>
          <a:prstGeom prst="rect">
            <a:avLst/>
          </a:prstGeom>
        </p:spPr>
      </p:pic>
      <p:pic>
        <p:nvPicPr>
          <p:cNvPr id="9" name="Рисунок 9">
            <a:extLst>
              <a:ext uri="{FF2B5EF4-FFF2-40B4-BE49-F238E27FC236}">
                <a16:creationId xmlns="" xmlns:a16="http://schemas.microsoft.com/office/drawing/2014/main" id="{FA6C301F-24A0-B44F-9E09-EC5E3B4858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037" y="0"/>
            <a:ext cx="12385623" cy="6858000"/>
          </a:xfrm>
          <a:prstGeom prst="rect">
            <a:avLst/>
          </a:prstGeom>
        </p:spPr>
      </p:pic>
      <p:sp>
        <p:nvSpPr>
          <p:cNvPr id="20" name="Объект 2"/>
          <p:cNvSpPr txBox="1">
            <a:spLocks/>
          </p:cNvSpPr>
          <p:nvPr/>
        </p:nvSpPr>
        <p:spPr>
          <a:xfrm>
            <a:off x="6183507" y="665920"/>
            <a:ext cx="6008493" cy="599544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Военные письма</a:t>
            </a:r>
          </a:p>
          <a:p>
            <a:pPr>
              <a:lnSpc>
                <a:spcPct val="110000"/>
              </a:lnSpc>
              <a:buFont typeface="Системный шрифт, обычный"/>
              <a:buChar char="✯"/>
            </a:pPr>
            <a:r>
              <a:rPr lang="ru-RU" sz="1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Солдатские письма… Пожелтевшие от времени треугольники со штемпелями полевой почты… </a:t>
            </a:r>
          </a:p>
          <a:p>
            <a:pPr>
              <a:lnSpc>
                <a:spcPct val="110000"/>
              </a:lnSpc>
              <a:buFont typeface="Системный шрифт, обычный"/>
              <a:buChar char="✯"/>
            </a:pPr>
            <a:r>
              <a:rPr lang="ru-RU" sz="1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Письма с фронта... Они хранятся во многих семьях, в архивах, в музеях. Их берешь в руки так бережно, словно дорогой и хрупкий предмет.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Здесь хранятся письма с фронта... Документы, над которыми не властно время. Их писали в зной и в стужу натруженные руки солдат, не выпускавшие оружия. Это солдатские письма наших земляков, участников Великой Отечественной войны.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Пожелтевшие от времени листки, заполненные порой карандашом, неровным почерком. Строчки почти выцвели, а фронтовой конверт с пометкой «Воинское» по-прежнему призывает: «За Родину, за мать, детей!»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27A348F-4B4F-3B47-B4EB-F9BE8B42EE2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5"/>
          <a:stretch/>
        </p:blipFill>
        <p:spPr>
          <a:xfrm>
            <a:off x="524961" y="174852"/>
            <a:ext cx="4722900" cy="32005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Объект 2">
            <a:extLst>
              <a:ext uri="{FF2B5EF4-FFF2-40B4-BE49-F238E27FC236}">
                <a16:creationId xmlns="" xmlns:a16="http://schemas.microsoft.com/office/drawing/2014/main" id="{00608102-3507-0048-91EC-EB3641C09C5B}"/>
              </a:ext>
            </a:extLst>
          </p:cNvPr>
          <p:cNvSpPr txBox="1">
            <a:spLocks/>
          </p:cNvSpPr>
          <p:nvPr/>
        </p:nvSpPr>
        <p:spPr>
          <a:xfrm>
            <a:off x="5881241" y="6723"/>
            <a:ext cx="6008493" cy="379831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400" b="1" i="1" dirty="0">
                <a:solidFill>
                  <a:schemeClr val="bg1"/>
                </a:solidFill>
              </a:rPr>
              <a:t>Выставка «Мы этой памяти верны»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99702E22-2322-7B49-B1E0-89BA66523A9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3760" t="10157" r="8243" b="7981"/>
          <a:stretch/>
        </p:blipFill>
        <p:spPr>
          <a:xfrm>
            <a:off x="1060959" y="3550247"/>
            <a:ext cx="3650903" cy="3021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98144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бъект 2"/>
          <p:cNvSpPr txBox="1">
            <a:spLocks/>
          </p:cNvSpPr>
          <p:nvPr/>
        </p:nvSpPr>
        <p:spPr>
          <a:xfrm>
            <a:off x="5400381" y="1272542"/>
            <a:ext cx="6623884" cy="3252866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Музей Боевой славы </a:t>
            </a:r>
            <a:b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МКОУ «СОШ №2 п. Тёплое им. кавалера ордена </a:t>
            </a:r>
            <a:b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Красной Звезды К.Н. Емельянова» </a:t>
            </a:r>
            <a:b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представляет вашему вниманию выставку </a:t>
            </a:r>
            <a:b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«Мы этой памяти верны», посвящённую 80-й годовщине освобождения поселка Тёплое от </a:t>
            </a:r>
            <a:b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немецко-фашистских захватчиков</a:t>
            </a:r>
          </a:p>
          <a:p>
            <a:pPr>
              <a:buFont typeface="Системный шрифт, обычный"/>
              <a:buChar char="✯"/>
            </a:pP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Тёпло-Огарёвский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 был образован 22 июня 1924 года. Расположен на юге Тульской области.</a:t>
            </a:r>
          </a:p>
          <a:p>
            <a:pPr>
              <a:buFont typeface="Системный шрифт, обычный"/>
              <a:buChar char="✯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всю историю Тула ни разу не покорилась захватчикам, ни разу не открыла дорогу к сердцу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страны – Москве. Вот и в том далеком 41-м году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она не пропустила немецко-фашистские войска, выдержав тяжелейшую оборону.  </a:t>
            </a:r>
          </a:p>
          <a:p>
            <a:pPr>
              <a:buFont typeface="Системный шрифт, обычный"/>
              <a:buChar char="✯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Поселок Теплое был оккупирован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октября 1941 года.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52 страшных дня…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4901783" y="278849"/>
            <a:ext cx="6800066" cy="379831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b="1" i="1" dirty="0">
                <a:solidFill>
                  <a:schemeClr val="bg1"/>
                </a:solidFill>
              </a:rPr>
              <a:t>Выставка «Мы этой памяти верны»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96000"/>
                    </a14:imgEffect>
                  </a14:imgLayer>
                </a14:imgProps>
              </a:ext>
            </a:extLst>
          </a:blip>
          <a:srcRect l="1052" t="878" r="11276" b="1586"/>
          <a:stretch/>
        </p:blipFill>
        <p:spPr>
          <a:xfrm>
            <a:off x="168158" y="1481263"/>
            <a:ext cx="5232223" cy="4757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6" name="Picture 2">
            <a:extLst>
              <a:ext uri="{FF2B5EF4-FFF2-40B4-BE49-F238E27FC236}">
                <a16:creationId xmlns="" xmlns:a16="http://schemas.microsoft.com/office/drawing/2014/main" id="{80C487AC-52CE-9247-88EB-4316A6144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1585" y="5139270"/>
            <a:ext cx="1570264" cy="1570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7232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="" xmlns:a16="http://schemas.microsoft.com/office/drawing/2014/main" id="{DC3E4773-680C-A84A-829B-6DE0E0F339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85623" cy="6858000"/>
          </a:xfrm>
          <a:prstGeom prst="rect">
            <a:avLst/>
          </a:prstGeom>
        </p:spPr>
      </p:pic>
      <p:pic>
        <p:nvPicPr>
          <p:cNvPr id="3" name="Рисунок 3">
            <a:extLst>
              <a:ext uri="{FF2B5EF4-FFF2-40B4-BE49-F238E27FC236}">
                <a16:creationId xmlns="" xmlns:a16="http://schemas.microsoft.com/office/drawing/2014/main" id="{1FD492B8-8EB9-4145-9216-0335907D8F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27836"/>
            <a:ext cx="12616496" cy="6985836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A9A2BFBB-3900-124A-8657-98F0459317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27836"/>
            <a:ext cx="12616496" cy="6985836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="" xmlns:a16="http://schemas.microsoft.com/office/drawing/2014/main" id="{8C947887-5A7C-074E-8E75-B5923FF5C1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-26894"/>
            <a:ext cx="12385625" cy="6911788"/>
          </a:xfrm>
          <a:prstGeom prst="rect">
            <a:avLst/>
          </a:prstGeom>
        </p:spPr>
      </p:pic>
      <p:sp>
        <p:nvSpPr>
          <p:cNvPr id="10" name="Объект 2"/>
          <p:cNvSpPr txBox="1">
            <a:spLocks/>
          </p:cNvSpPr>
          <p:nvPr/>
        </p:nvSpPr>
        <p:spPr>
          <a:xfrm>
            <a:off x="5546209" y="184425"/>
            <a:ext cx="5984273" cy="379831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400" b="1" i="1" dirty="0"/>
              <a:t>Выставка «Мы этой памяти верны»</a:t>
            </a: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6932139" y="741964"/>
            <a:ext cx="5259861" cy="569629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Системный шрифт, обычный"/>
              <a:buChar char="✯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 июня 1941 года - страшная дата. День, когда для миллионов жителей нашей огромной страны рухнули все планы на будущее. </a:t>
            </a:r>
          </a:p>
          <a:p>
            <a:pPr>
              <a:buFont typeface="Системный шрифт, обычный"/>
              <a:buChar char="✯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первые 2 недели войны на фронт ушли более тысячи наших земляков тепло-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огаревцев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pPr>
              <a:buFont typeface="Системный шрифт, обычный"/>
              <a:buChar char="✯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400 юношей и девушек ушли на трудовой фронт.                              </a:t>
            </a:r>
          </a:p>
          <a:p>
            <a:pPr>
              <a:buFont typeface="Системный шрифт, обычный"/>
              <a:buChar char="✯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прифронтовой полосе они копали окопы, противотанковые рвы, возводили блиндажи и землянки.</a:t>
            </a:r>
          </a:p>
          <a:p>
            <a:pPr>
              <a:buFont typeface="Системный шрифт, обычный"/>
              <a:buChar char="✯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 октября 1941 немецко-фашистские войска оккупировали территорию Тепло-Огаревского района. </a:t>
            </a:r>
          </a:p>
          <a:p>
            <a:pPr>
              <a:buFont typeface="Системный шрифт, обычный"/>
              <a:buChar char="✯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52 дня наша земля находилась под властью гитлеровцев. 19 декабря вся территория района была полностью освобождена. </a:t>
            </a:r>
          </a:p>
          <a:p>
            <a:pPr>
              <a:buFont typeface="Системный шрифт, обычный"/>
              <a:buChar char="✯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необыкновенной радостью встречали жители воинов-освободителей.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DE3F486B-BA33-6648-A9FA-B539362D3A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63" y="1508342"/>
            <a:ext cx="6628212" cy="3713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59373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="" xmlns:a16="http://schemas.microsoft.com/office/drawing/2014/main" id="{CEAC61F8-4DD5-B84B-B300-11E6727E40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144"/>
            <a:ext cx="12192000" cy="6876144"/>
          </a:xfrm>
          <a:prstGeom prst="rect">
            <a:avLst/>
          </a:prstGeom>
        </p:spPr>
      </p:pic>
      <p:pic>
        <p:nvPicPr>
          <p:cNvPr id="3" name="Рисунок 3">
            <a:extLst>
              <a:ext uri="{FF2B5EF4-FFF2-40B4-BE49-F238E27FC236}">
                <a16:creationId xmlns="" xmlns:a16="http://schemas.microsoft.com/office/drawing/2014/main" id="{A3DBCCE8-2A73-6C43-983B-8499324224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391" y="-18144"/>
            <a:ext cx="12418391" cy="6876144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6DC68EAB-6EA1-B248-A24E-82748E9093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418391" cy="6876144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="" xmlns:a16="http://schemas.microsoft.com/office/drawing/2014/main" id="{41A323A4-AFF5-4046-9609-76ACBBA812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83927" cy="6876144"/>
          </a:xfrm>
          <a:prstGeom prst="rect">
            <a:avLst/>
          </a:prstGeom>
        </p:spPr>
      </p:pic>
      <p:sp>
        <p:nvSpPr>
          <p:cNvPr id="10" name="Объект 2"/>
          <p:cNvSpPr txBox="1">
            <a:spLocks/>
          </p:cNvSpPr>
          <p:nvPr/>
        </p:nvSpPr>
        <p:spPr>
          <a:xfrm>
            <a:off x="5585260" y="334630"/>
            <a:ext cx="6008493" cy="379831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400" b="1" i="1" dirty="0">
                <a:solidFill>
                  <a:schemeClr val="bg1"/>
                </a:solidFill>
              </a:rPr>
              <a:t>Выставка «Мы этой памяти верны»</a:t>
            </a: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6912080" y="1269461"/>
            <a:ext cx="5032314" cy="513133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Фотография</a:t>
            </a:r>
          </a:p>
          <a:p>
            <a:pPr>
              <a:lnSpc>
                <a:spcPct val="100000"/>
              </a:lnSpc>
              <a:buFont typeface="Системный шрифт, обычный"/>
              <a:buChar char="✯"/>
            </a:pPr>
            <a: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Датируется она первой половиной ноября </a:t>
            </a:r>
            <a:b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1941 года. </a:t>
            </a:r>
          </a:p>
          <a:p>
            <a:pPr>
              <a:lnSpc>
                <a:spcPct val="100000"/>
              </a:lnSpc>
              <a:buFont typeface="Системный шрифт, обычный"/>
              <a:buChar char="✯"/>
            </a:pPr>
            <a: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съемки – поселок Теплое.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фотографии запечатлено, как зенитчики немецкой 112-й пехотной дивизии ведут огонь по пролетающему советскому самолету.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20-мм зенитное орудие 2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FlaK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было установлено на колесно-гусеничном бронетранспортере. </a:t>
            </a:r>
          </a:p>
        </p:txBody>
      </p:sp>
      <p:pic>
        <p:nvPicPr>
          <p:cNvPr id="9" name="Рисунок 8" descr="http://gazetateploe.ru/upload/iblock/c5d/c5d30a47c8628b0caeba961dd7d2b065.jpg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43" y="1498276"/>
            <a:ext cx="6210794" cy="4000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75282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="" xmlns:a16="http://schemas.microsoft.com/office/drawing/2014/main" id="{EDA0A198-8BB1-9A4A-BEBB-C4A8EA671D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82500" cy="6859660"/>
          </a:xfrm>
          <a:prstGeom prst="rect">
            <a:avLst/>
          </a:prstGeom>
        </p:spPr>
      </p:pic>
      <p:pic>
        <p:nvPicPr>
          <p:cNvPr id="3" name="Рисунок 3">
            <a:extLst>
              <a:ext uri="{FF2B5EF4-FFF2-40B4-BE49-F238E27FC236}">
                <a16:creationId xmlns="" xmlns:a16="http://schemas.microsoft.com/office/drawing/2014/main" id="{A711EC6E-F766-1B41-A4EA-B2A82B3249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5826" y="0"/>
            <a:ext cx="12777825" cy="7078662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F7498AB6-B9FB-734B-AF49-1BFA9B3C95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79503" cy="6858000"/>
          </a:xfrm>
          <a:prstGeom prst="rect">
            <a:avLst/>
          </a:prstGeom>
        </p:spPr>
      </p:pic>
      <p:sp>
        <p:nvSpPr>
          <p:cNvPr id="9" name="Объект 2"/>
          <p:cNvSpPr txBox="1">
            <a:spLocks/>
          </p:cNvSpPr>
          <p:nvPr/>
        </p:nvSpPr>
        <p:spPr>
          <a:xfrm>
            <a:off x="5803086" y="1052939"/>
            <a:ext cx="6356763" cy="3252866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Фрагмент дискового магазина </a:t>
            </a:r>
            <a:b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47 патронов </a:t>
            </a:r>
          </a:p>
          <a:p>
            <a:pPr algn="just">
              <a:buFont typeface="Системный шрифт, обычный"/>
              <a:buChar char="✯"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создания – 1927 год. </a:t>
            </a:r>
          </a:p>
          <a:p>
            <a:pPr>
              <a:buFont typeface="Системный шрифт, обычный"/>
              <a:buChar char="✯"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 найден поисковым отрядом на территории Тепло-Огаревского района. Использовался в период Великой Отечественной войны.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барабанное устройство в виде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широкой плоской шайбы; емкость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дискового магазина – 47 патронов;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материал – сталь; диаметр диска –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265 мм.</a:t>
            </a:r>
          </a:p>
          <a:p>
            <a:pPr marL="0" indent="0" algn="just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5474048" y="98402"/>
            <a:ext cx="6008493" cy="379831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400" b="1" i="1" dirty="0">
                <a:solidFill>
                  <a:schemeClr val="bg1"/>
                </a:solidFill>
              </a:rPr>
              <a:t>Выставка «Мы этой памяти верны»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02" y="1282470"/>
            <a:ext cx="5279945" cy="3959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91146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="" xmlns:a16="http://schemas.microsoft.com/office/drawing/2014/main" id="{61E95650-97F2-8A41-89B0-6288D2B2D4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85623" cy="6858000"/>
          </a:xfrm>
          <a:prstGeom prst="rect">
            <a:avLst/>
          </a:prstGeom>
        </p:spPr>
      </p:pic>
      <p:pic>
        <p:nvPicPr>
          <p:cNvPr id="3" name="Рисунок 3">
            <a:extLst>
              <a:ext uri="{FF2B5EF4-FFF2-40B4-BE49-F238E27FC236}">
                <a16:creationId xmlns="" xmlns:a16="http://schemas.microsoft.com/office/drawing/2014/main" id="{2B273BD9-5790-974E-A20A-2C724B3C2D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85622" cy="6858000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1985D4D3-1EA7-4645-B589-26E97903C0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85623" cy="6858000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="" xmlns:a16="http://schemas.microsoft.com/office/drawing/2014/main" id="{C3C99758-9D31-D04A-9374-491623C808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85623" cy="6858000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="" xmlns:a16="http://schemas.microsoft.com/office/drawing/2014/main" id="{AABC66AE-F1C0-BE49-996A-6AD55E45EC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2" cy="6858000"/>
          </a:xfrm>
          <a:prstGeom prst="rect">
            <a:avLst/>
          </a:prstGeom>
        </p:spPr>
      </p:pic>
      <p:sp>
        <p:nvSpPr>
          <p:cNvPr id="10" name="Объект 2">
            <a:extLst>
              <a:ext uri="{FF2B5EF4-FFF2-40B4-BE49-F238E27FC236}">
                <a16:creationId xmlns="" xmlns:a16="http://schemas.microsoft.com/office/drawing/2014/main" id="{6988492A-70F2-9C42-BDCD-8B3F0FDACBB9}"/>
              </a:ext>
            </a:extLst>
          </p:cNvPr>
          <p:cNvSpPr txBox="1">
            <a:spLocks/>
          </p:cNvSpPr>
          <p:nvPr/>
        </p:nvSpPr>
        <p:spPr>
          <a:xfrm>
            <a:off x="5265789" y="1220575"/>
            <a:ext cx="6737321" cy="479668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Зажигательные патроны</a:t>
            </a:r>
          </a:p>
          <a:p>
            <a:pPr>
              <a:lnSpc>
                <a:spcPct val="100000"/>
              </a:lnSpc>
              <a:buFont typeface="Системный шрифт, обычный"/>
              <a:buChar char="✯"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создания – 1938 год.</a:t>
            </a:r>
          </a:p>
          <a:p>
            <a:pPr>
              <a:lnSpc>
                <a:spcPct val="100000"/>
              </a:lnSpc>
              <a:buFont typeface="Системный шрифт, обычный"/>
              <a:buChar char="✯"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– Германия.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Зажигательный патрон – это пуля, начинённая зажигательным составом, которая используется для воспламенения легкогорючих материалов.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Обеспечивает зажигание находящегося в ёмкостях горючего, а также соломенных крыш, стогов сена, сухой травы.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B9C9D40A-0E57-1443-BDC3-A486B7CD89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66" y="866521"/>
            <a:ext cx="4566849" cy="4897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Объект 2">
            <a:extLst>
              <a:ext uri="{FF2B5EF4-FFF2-40B4-BE49-F238E27FC236}">
                <a16:creationId xmlns="" xmlns:a16="http://schemas.microsoft.com/office/drawing/2014/main" id="{BE908FBE-22C9-E149-9EA6-7B21DFA55166}"/>
              </a:ext>
            </a:extLst>
          </p:cNvPr>
          <p:cNvSpPr txBox="1">
            <a:spLocks/>
          </p:cNvSpPr>
          <p:nvPr/>
        </p:nvSpPr>
        <p:spPr>
          <a:xfrm>
            <a:off x="5791789" y="0"/>
            <a:ext cx="6008493" cy="379831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400" b="1" i="1" dirty="0">
                <a:solidFill>
                  <a:schemeClr val="bg1"/>
                </a:solidFill>
              </a:rPr>
              <a:t>Выставка «Мы этой памяти верны»</a:t>
            </a:r>
          </a:p>
        </p:txBody>
      </p:sp>
    </p:spTree>
    <p:extLst>
      <p:ext uri="{BB962C8B-B14F-4D97-AF65-F5344CB8AC3E}">
        <p14:creationId xmlns:p14="http://schemas.microsoft.com/office/powerpoint/2010/main" val="41445949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9437B60E-01EC-7843-9181-A8FAAD6280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0"/>
            <a:ext cx="12500304" cy="6921500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="" xmlns:a16="http://schemas.microsoft.com/office/drawing/2014/main" id="{040B2525-13D2-404B-A6A4-6B25ED83F4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85622" cy="6858000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="" xmlns:a16="http://schemas.microsoft.com/office/drawing/2014/main" id="{38FE542C-1515-124A-94D7-9BF4B4B005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304" y="-31750"/>
            <a:ext cx="12500304" cy="69215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5350" y="692126"/>
            <a:ext cx="6072142" cy="542591"/>
          </a:xfrm>
          <a:prstGeom prst="rect">
            <a:avLst/>
          </a:prstGeom>
        </p:spPr>
      </p:pic>
      <p:sp>
        <p:nvSpPr>
          <p:cNvPr id="17" name="Объект 2"/>
          <p:cNvSpPr txBox="1">
            <a:spLocks/>
          </p:cNvSpPr>
          <p:nvPr/>
        </p:nvSpPr>
        <p:spPr>
          <a:xfrm>
            <a:off x="5123490" y="793492"/>
            <a:ext cx="7165321" cy="3252866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Четырехгранный штык винтовки Мосина С.Н.</a:t>
            </a:r>
          </a:p>
          <a:p>
            <a:pPr>
              <a:buFont typeface="Системный шрифт, обычный"/>
              <a:buChar char="✯"/>
            </a:pP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создания – 1891 год.</a:t>
            </a:r>
          </a:p>
          <a:p>
            <a:pPr>
              <a:buFont typeface="Системный шрифт, обычный"/>
              <a:buChar char="✯"/>
            </a:pP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 – четырехгранная, игольчатая. </a:t>
            </a:r>
          </a:p>
          <a:p>
            <a:pPr>
              <a:buFont typeface="Системный шрифт, обычный"/>
              <a:buChar char="✯"/>
            </a:pP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находки – Тепло-Огаревский район. Использовался в период Великой Отечественной войны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Этот игольчатый четырехгранный штык был принят на вооружение русской императорской армии одновременно с винтовкой Мосина ещё в XIX веке. 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Носить этот штык предполагалась всегда примкнутым и поэтому винтовка пристреливалась с примкнутым штыком. Плюсом такого использования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штыка было то, что винтовка всегда была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готова к рукопашному бою.</a:t>
            </a: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5830415" y="156148"/>
            <a:ext cx="5984273" cy="379831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400" b="1" i="1" dirty="0"/>
              <a:t>Выставка «Мы этой памяти верны»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8EFF8D38-6FDD-7740-89E5-AC7AD199731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0" t="14879" r="21639" b="26956"/>
          <a:stretch/>
        </p:blipFill>
        <p:spPr>
          <a:xfrm>
            <a:off x="192559" y="1679435"/>
            <a:ext cx="4737309" cy="2985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70563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="" xmlns:a16="http://schemas.microsoft.com/office/drawing/2014/main" id="{E4779321-3296-E441-98A3-6FF7520E17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85623" cy="6858000"/>
          </a:xfrm>
          <a:prstGeom prst="rect">
            <a:avLst/>
          </a:prstGeom>
        </p:spPr>
      </p:pic>
      <p:pic>
        <p:nvPicPr>
          <p:cNvPr id="3" name="Рисунок 3">
            <a:extLst>
              <a:ext uri="{FF2B5EF4-FFF2-40B4-BE49-F238E27FC236}">
                <a16:creationId xmlns="" xmlns:a16="http://schemas.microsoft.com/office/drawing/2014/main" id="{D95BC232-310E-7A44-85DF-1160E09150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385623" cy="6858000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8B6DCB10-A9AD-BD44-B354-5914903D3F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61377" y="0"/>
            <a:ext cx="11830623" cy="5497340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="" xmlns:a16="http://schemas.microsoft.com/office/drawing/2014/main" id="{69CE0C57-F82E-A149-B627-5C2A7B5712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0424"/>
            <a:ext cx="12385621" cy="6968424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="" xmlns:a16="http://schemas.microsoft.com/office/drawing/2014/main" id="{7CD3ABE8-C472-6D4E-83E3-A552AE9E44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100379"/>
            <a:ext cx="12385623" cy="6757621"/>
          </a:xfrm>
          <a:prstGeom prst="rect">
            <a:avLst/>
          </a:prstGeom>
        </p:spPr>
      </p:pic>
      <p:pic>
        <p:nvPicPr>
          <p:cNvPr id="10" name="Picture 2" descr="C:\Users\Админ\Desktop\Attachments_l240187@yandex.ru_2018-11-10_23-52-32\IMG_20181110_133525-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78" b="29132"/>
          <a:stretch/>
        </p:blipFill>
        <p:spPr bwMode="auto">
          <a:xfrm>
            <a:off x="167756" y="5233922"/>
            <a:ext cx="6233591" cy="943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Объект 2"/>
          <p:cNvSpPr txBox="1">
            <a:spLocks/>
          </p:cNvSpPr>
          <p:nvPr/>
        </p:nvSpPr>
        <p:spPr>
          <a:xfrm>
            <a:off x="6276687" y="1534545"/>
            <a:ext cx="5915313" cy="3252866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Немецкая пулеметная лента к 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MG34/42</a:t>
            </a:r>
            <a:endParaRPr lang="ru-RU" sz="24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Системный шрифт, обычный"/>
              <a:buChar char="✯"/>
            </a:pP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создания –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1930-е гг. 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Системный шрифт, обычный"/>
              <a:buChar char="✯"/>
            </a:pP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находки – Тепло-Огаревский район; использовался в период Великой Отечественной войны.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1933 году в Германии для питания пулеметов калибром 7.92*57 принимается цельная металлическая патронная лента на 250 патронов 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Gurt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33».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Несколько позже принимается лента на 25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патронов 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Gurt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34» с наконечником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протяжкой 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Einfuhrstuck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с помощью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которой в пулемет загонялся первый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патрон. </a:t>
            </a:r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6401347" y="338777"/>
            <a:ext cx="5984273" cy="379831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400" b="1" i="1" dirty="0"/>
              <a:t>Выставка «Мы этой памяти верны»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2E39B979-4CED-BC4C-B494-4C0C975197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64" y="1534545"/>
            <a:ext cx="5928244" cy="3454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65625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="" xmlns:a16="http://schemas.microsoft.com/office/drawing/2014/main" id="{5ED9C382-99DD-024C-A83B-4B0137F8D5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50790"/>
          </a:xfrm>
          <a:prstGeom prst="rect">
            <a:avLst/>
          </a:prstGeom>
        </p:spPr>
      </p:pic>
      <p:pic>
        <p:nvPicPr>
          <p:cNvPr id="3" name="Рисунок 3">
            <a:extLst>
              <a:ext uri="{FF2B5EF4-FFF2-40B4-BE49-F238E27FC236}">
                <a16:creationId xmlns="" xmlns:a16="http://schemas.microsoft.com/office/drawing/2014/main" id="{F70EF578-D991-6B43-986B-290992D520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96833141-04F4-8540-8E51-598C834BBF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="" xmlns:a16="http://schemas.microsoft.com/office/drawing/2014/main" id="{3D3AB676-D932-D84F-AA1B-65790BD3E3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="" xmlns:a16="http://schemas.microsoft.com/office/drawing/2014/main" id="{92917DD8-263E-CE40-9E0F-97890EA774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sp>
        <p:nvSpPr>
          <p:cNvPr id="11" name="Объект 2"/>
          <p:cNvSpPr txBox="1">
            <a:spLocks/>
          </p:cNvSpPr>
          <p:nvPr/>
        </p:nvSpPr>
        <p:spPr>
          <a:xfrm>
            <a:off x="5915313" y="686745"/>
            <a:ext cx="6276685" cy="627110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Коллекция орденов и медалей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музее собрана коллекция орденов и медалей </a:t>
            </a:r>
            <a:b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Великой Отечественной войны, которую наполняют оригиналы и макеты.</a:t>
            </a:r>
            <a:endParaRPr lang="ru-RU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Орден Отечественной войны </a:t>
            </a:r>
            <a:r>
              <a:rPr lang="en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Орден Отечественной войны — первая советская награда периода Великой Отечественной войны.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апреля 1942 года И.В. Сталин поручил начальнику тыла РККА генералу А.В.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Хрулёву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разработать и представить проект ордена для награждения военнослужащих, отличившихся в боях с фашистами. К работе над проектом ордена были привлечены художники С. И. Дмитриев (автор рисунков медалей «За Отвагу», «За боевые заслуги» и ХХ лет РККА) и А.И. Кузнецов.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Уже через двое суток появились первые эскизы, из которых отобрали несколько работ для изготовления пробных экземпляров в металле. </a:t>
            </a: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5523476" y="99852"/>
            <a:ext cx="6008493" cy="379831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400" b="1" i="1" dirty="0">
                <a:solidFill>
                  <a:schemeClr val="bg1"/>
                </a:solidFill>
              </a:rPr>
              <a:t>Выставка «Мы этой памяти верны»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/>
          <a:srcRect l="9891" t="5321" r="9764" b="13429"/>
          <a:stretch/>
        </p:blipFill>
        <p:spPr>
          <a:xfrm>
            <a:off x="228827" y="3158899"/>
            <a:ext cx="5686486" cy="3233097"/>
          </a:xfrm>
          <a:prstGeom prst="rect">
            <a:avLst/>
          </a:prstGeom>
        </p:spPr>
      </p:pic>
      <p:pic>
        <p:nvPicPr>
          <p:cNvPr id="10" name="Picture 2" descr="C:\Users\Админ\Desktop\Attachments_l240187@yandex.ru_2018-11-10_23-52-32\IMG_20181110_133730.jpg">
            <a:extLst>
              <a:ext uri="{FF2B5EF4-FFF2-40B4-BE49-F238E27FC236}">
                <a16:creationId xmlns="" xmlns:a16="http://schemas.microsoft.com/office/drawing/2014/main" id="{008416E7-1637-0046-989C-F4AB39C52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448" y="247972"/>
            <a:ext cx="2729244" cy="2662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32690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1951</TotalTime>
  <Words>881</Words>
  <Application>Microsoft Office PowerPoint</Application>
  <PresentationFormat>Широкоэкранный</PresentationFormat>
  <Paragraphs>108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Системный шрифт, обычный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Тата Галактионова</cp:lastModifiedBy>
  <cp:revision>97</cp:revision>
  <dcterms:created xsi:type="dcterms:W3CDTF">2021-05-21T09:18:48Z</dcterms:created>
  <dcterms:modified xsi:type="dcterms:W3CDTF">2021-09-27T07:20:00Z</dcterms:modified>
</cp:coreProperties>
</file>