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2" r:id="rId4"/>
    <p:sldId id="274" r:id="rId5"/>
    <p:sldId id="275" r:id="rId6"/>
    <p:sldId id="277" r:id="rId7"/>
    <p:sldId id="278" r:id="rId8"/>
    <p:sldId id="279" r:id="rId9"/>
    <p:sldId id="280" r:id="rId10"/>
    <p:sldId id="281" r:id="rId11"/>
    <p:sldId id="282" r:id="rId12"/>
    <p:sldId id="283" r:id="rId13"/>
    <p:sldId id="285" r:id="rId14"/>
    <p:sldId id="286" r:id="rId15"/>
    <p:sldId id="270" r:id="rId16"/>
    <p:sldId id="271" r:id="rId17"/>
    <p:sldId id="260" r:id="rId18"/>
    <p:sldId id="261" r:id="rId19"/>
    <p:sldId id="264" r:id="rId20"/>
    <p:sldId id="290" r:id="rId21"/>
    <p:sldId id="287" r:id="rId22"/>
    <p:sldId id="28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272" y="2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D5FA394-FCFB-42AC-B9C1-B2016A1C7DEE}" type="datetimeFigureOut">
              <a:rPr lang="ru-RU" smtClean="0"/>
              <a:pPr/>
              <a:t>03.04.2021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CB458C-43CF-434E-A3CC-AF68F060137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5FA394-FCFB-42AC-B9C1-B2016A1C7DEE}" type="datetimeFigureOut">
              <a:rPr lang="ru-RU" smtClean="0"/>
              <a:pPr/>
              <a:t>03.04.2021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CB458C-43CF-434E-A3CC-AF68F060137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5FA394-FCFB-42AC-B9C1-B2016A1C7DEE}" type="datetimeFigureOut">
              <a:rPr lang="ru-RU" smtClean="0"/>
              <a:pPr/>
              <a:t>03.04.2021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CB458C-43CF-434E-A3CC-AF68F060137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5FA394-FCFB-42AC-B9C1-B2016A1C7DEE}" type="datetimeFigureOut">
              <a:rPr lang="ru-RU" smtClean="0"/>
              <a:pPr/>
              <a:t>03.04.2021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CB458C-43CF-434E-A3CC-AF68F060137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D5FA394-FCFB-42AC-B9C1-B2016A1C7DEE}" type="datetimeFigureOut">
              <a:rPr lang="ru-RU" smtClean="0"/>
              <a:pPr/>
              <a:t>03.04.2021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CB458C-43CF-434E-A3CC-AF68F060137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D5FA394-FCFB-42AC-B9C1-B2016A1C7DEE}" type="datetimeFigureOut">
              <a:rPr lang="ru-RU" smtClean="0"/>
              <a:pPr/>
              <a:t>03.04.2021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CB458C-43CF-434E-A3CC-AF68F060137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D5FA394-FCFB-42AC-B9C1-B2016A1C7DEE}" type="datetimeFigureOut">
              <a:rPr lang="ru-RU" smtClean="0"/>
              <a:pPr/>
              <a:t>03.04.2021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2CB458C-43CF-434E-A3CC-AF68F060137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D5FA394-FCFB-42AC-B9C1-B2016A1C7DEE}" type="datetimeFigureOut">
              <a:rPr lang="ru-RU" smtClean="0"/>
              <a:pPr/>
              <a:t>03.04.2021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2CB458C-43CF-434E-A3CC-AF68F060137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D5FA394-FCFB-42AC-B9C1-B2016A1C7DEE}" type="datetimeFigureOut">
              <a:rPr lang="ru-RU" smtClean="0"/>
              <a:pPr/>
              <a:t>03.04.2021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2CB458C-43CF-434E-A3CC-AF68F060137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D5FA394-FCFB-42AC-B9C1-B2016A1C7DEE}" type="datetimeFigureOut">
              <a:rPr lang="ru-RU" smtClean="0"/>
              <a:pPr/>
              <a:t>03.04.2021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CB458C-43CF-434E-A3CC-AF68F060137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D5FA394-FCFB-42AC-B9C1-B2016A1C7DEE}" type="datetimeFigureOut">
              <a:rPr lang="ru-RU" smtClean="0"/>
              <a:pPr/>
              <a:t>03.04.2021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CB458C-43CF-434E-A3CC-AF68F060137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FA394-FCFB-42AC-B9C1-B2016A1C7DEE}" type="datetimeFigureOut">
              <a:rPr lang="ru-RU" smtClean="0"/>
              <a:pPr/>
              <a:t>03.04.2021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B458C-43CF-434E-A3CC-AF68F060137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9"/>
            <a:ext cx="7772400" cy="1152127"/>
          </a:xfrm>
        </p:spPr>
        <p:txBody>
          <a:bodyPr>
            <a:normAutofit/>
          </a:bodyPr>
          <a:lstStyle/>
          <a:p>
            <a:r>
              <a:rPr lang="ru-RU" sz="2000" dirty="0" smtClean="0"/>
              <a:t>Муниципальное казенное общеобразовательное учреждение «Средняя общеобразовательная школа №2 п. Теплое имени кавалера ордена Красной звезды К.Н.Емельянова»</a:t>
            </a:r>
            <a:endParaRPr lang="ru-RU" sz="2000" dirty="0"/>
          </a:p>
        </p:txBody>
      </p:sp>
      <p:sp>
        <p:nvSpPr>
          <p:cNvPr id="3" name="Подзаголовок 2"/>
          <p:cNvSpPr>
            <a:spLocks noGrp="1"/>
          </p:cNvSpPr>
          <p:nvPr>
            <p:ph type="subTitle" idx="1"/>
          </p:nvPr>
        </p:nvSpPr>
        <p:spPr>
          <a:xfrm>
            <a:off x="1115616" y="1844824"/>
            <a:ext cx="7128792" cy="4824536"/>
          </a:xfrm>
        </p:spPr>
        <p:txBody>
          <a:bodyPr>
            <a:normAutofit fontScale="70000" lnSpcReduction="20000"/>
          </a:bodyPr>
          <a:lstStyle/>
          <a:p>
            <a:r>
              <a:rPr lang="ru-RU" sz="4800" b="1" dirty="0" smtClean="0">
                <a:solidFill>
                  <a:schemeClr val="accent2">
                    <a:lumMod val="75000"/>
                  </a:schemeClr>
                </a:solidFill>
              </a:rPr>
              <a:t>Формирование общей культуры личности обучающихся, как одно из направлений деятельности преподавателя-организатора ОБЖ.</a:t>
            </a:r>
          </a:p>
          <a:p>
            <a:endParaRPr lang="ru-RU" sz="1600" dirty="0" smtClean="0">
              <a:solidFill>
                <a:schemeClr val="accent2">
                  <a:lumMod val="75000"/>
                </a:schemeClr>
              </a:solidFill>
            </a:endParaRPr>
          </a:p>
          <a:p>
            <a:endParaRPr lang="ru-RU" sz="1600" dirty="0" smtClean="0">
              <a:solidFill>
                <a:schemeClr val="accent2">
                  <a:lumMod val="75000"/>
                </a:schemeClr>
              </a:solidFill>
            </a:endParaRPr>
          </a:p>
          <a:p>
            <a:endParaRPr lang="ru-RU" sz="1600" dirty="0"/>
          </a:p>
          <a:p>
            <a:endParaRPr lang="ru-RU" sz="1600" dirty="0" smtClean="0"/>
          </a:p>
          <a:p>
            <a:endParaRPr lang="ru-RU" sz="1600" dirty="0"/>
          </a:p>
          <a:p>
            <a:endParaRPr lang="ru-RU" sz="1600" dirty="0"/>
          </a:p>
          <a:p>
            <a:r>
              <a:rPr lang="ru-RU" sz="1600" dirty="0" smtClean="0"/>
              <a:t>                                               </a:t>
            </a:r>
          </a:p>
          <a:p>
            <a:endParaRPr lang="ru-RU" sz="1600" dirty="0"/>
          </a:p>
          <a:p>
            <a:endParaRPr lang="ru-RU" sz="1600" dirty="0" smtClean="0"/>
          </a:p>
          <a:p>
            <a:r>
              <a:rPr lang="ru-RU" sz="2900" dirty="0">
                <a:solidFill>
                  <a:schemeClr val="tx1"/>
                </a:solidFill>
              </a:rPr>
              <a:t> </a:t>
            </a:r>
            <a:r>
              <a:rPr lang="ru-RU" sz="2900" dirty="0" smtClean="0">
                <a:solidFill>
                  <a:schemeClr val="tx1"/>
                </a:solidFill>
              </a:rPr>
              <a:t>                        </a:t>
            </a:r>
          </a:p>
          <a:p>
            <a:endParaRPr lang="ru-RU" sz="2900" dirty="0" smtClean="0">
              <a:solidFill>
                <a:schemeClr val="tx1"/>
              </a:solidFill>
            </a:endParaRPr>
          </a:p>
          <a:p>
            <a:r>
              <a:rPr lang="ru-RU" sz="2900" dirty="0" smtClean="0">
                <a:solidFill>
                  <a:schemeClr val="tx1"/>
                </a:solidFill>
              </a:rPr>
              <a:t>                                                Преподаватель-организатор  ОБЖ   </a:t>
            </a:r>
          </a:p>
          <a:p>
            <a:r>
              <a:rPr lang="ru-RU" sz="2900" dirty="0" smtClean="0">
                <a:solidFill>
                  <a:schemeClr val="tx1"/>
                </a:solidFill>
              </a:rPr>
              <a:t>           Артёмова Т.А.</a:t>
            </a:r>
            <a:endParaRPr lang="ru-RU" sz="29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6106690"/>
          </a:xfrm>
        </p:spPr>
        <p:txBody>
          <a:bodyPr>
            <a:normAutofit/>
          </a:bodyPr>
          <a:lstStyle/>
          <a:p>
            <a:pPr algn="l">
              <a:lnSpc>
                <a:spcPct val="150000"/>
              </a:lnSpc>
            </a:pPr>
            <a:r>
              <a:rPr lang="ru-RU" sz="2400" b="1" u="sng" dirty="0" smtClean="0"/>
              <a:t>Компьютерные технологии  </a:t>
            </a:r>
            <a:r>
              <a:rPr lang="ru-RU" sz="2400" b="1" dirty="0" smtClean="0"/>
              <a:t>используются на всех типах уроков при:</a:t>
            </a:r>
            <a:br>
              <a:rPr lang="ru-RU" sz="2400" b="1" dirty="0" smtClean="0"/>
            </a:br>
            <a:r>
              <a:rPr lang="ru-RU" sz="2400" b="1" dirty="0" smtClean="0"/>
              <a:t>-получении новых знаний и формировании умений;</a:t>
            </a:r>
            <a:br>
              <a:rPr lang="ru-RU" sz="2400" b="1" dirty="0" smtClean="0"/>
            </a:br>
            <a:r>
              <a:rPr lang="ru-RU" sz="2400" b="1" dirty="0" smtClean="0"/>
              <a:t>-практическом применении знаний, умений;</a:t>
            </a:r>
            <a:br>
              <a:rPr lang="ru-RU" sz="2400" b="1" dirty="0" smtClean="0"/>
            </a:br>
            <a:r>
              <a:rPr lang="ru-RU" sz="2400" b="1" dirty="0" smtClean="0"/>
              <a:t>-обобщении и систематизации изученного;</a:t>
            </a:r>
            <a:br>
              <a:rPr lang="ru-RU" sz="2400" b="1" dirty="0" smtClean="0"/>
            </a:br>
            <a:r>
              <a:rPr lang="ru-RU" sz="2400" b="1" dirty="0" smtClean="0"/>
              <a:t>-контроле и коррекции знаний, умений.</a:t>
            </a:r>
            <a:br>
              <a:rPr lang="ru-RU" sz="2400" b="1" dirty="0" smtClean="0"/>
            </a:br>
            <a:endParaRPr lang="ru-RU" sz="24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18658"/>
          </a:xfrm>
        </p:spPr>
        <p:txBody>
          <a:bodyPr>
            <a:normAutofit fontScale="90000"/>
          </a:bodyPr>
          <a:lstStyle/>
          <a:p>
            <a:pPr>
              <a:lnSpc>
                <a:spcPct val="150000"/>
              </a:lnSpc>
            </a:pPr>
            <a:r>
              <a:rPr lang="ru-RU" sz="2700" b="1" dirty="0" smtClean="0"/>
              <a:t/>
            </a:r>
            <a:br>
              <a:rPr lang="ru-RU" sz="2700" b="1" dirty="0" smtClean="0"/>
            </a:br>
            <a:r>
              <a:rPr lang="ru-RU" sz="2700" b="1" dirty="0" smtClean="0"/>
              <a:t/>
            </a:r>
            <a:br>
              <a:rPr lang="ru-RU" sz="2700" b="1" dirty="0" smtClean="0"/>
            </a:br>
            <a:r>
              <a:rPr lang="ru-RU" sz="2700" b="1" dirty="0" smtClean="0"/>
              <a:t>Компьютерные технологии используются и на нестандартных уроках: деловые игры, пресс-конференции, творческие отчеты, соревнования, КВН, конкурсы, аукционы, диалоги. Являются мощным средством повышения эффективности обучения, тем новым способом передачи знаний, который соответствует качественно новому содержанию обучения и развития ребенка и ведет к изменению деятельности и учителя, и ученика.</a:t>
            </a:r>
            <a:br>
              <a:rPr lang="ru-RU" sz="2700" b="1" dirty="0" smtClean="0"/>
            </a:br>
            <a:r>
              <a:rPr lang="ru-RU" dirty="0" smtClean="0"/>
              <a:t/>
            </a:r>
            <a:br>
              <a:rPr lang="ru-RU" dirty="0" smtClean="0"/>
            </a:b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noAutofit/>
          </a:bodyPr>
          <a:lstStyle/>
          <a:p>
            <a:r>
              <a:rPr lang="ru-RU" sz="2400" b="1" u="sng" dirty="0" smtClean="0"/>
              <a:t>Игровые технологии </a:t>
            </a:r>
            <a:r>
              <a:rPr lang="ru-RU" sz="2400" b="1" dirty="0" smtClean="0"/>
              <a:t>на уроках ОБЖ способствуют повышению активизации и интенсификации деятельности учащихся, расширению кругозора, познавательной деятельности, формированию определенных умений и навыков, необходимых в практической деятельности, развитию </a:t>
            </a:r>
            <a:r>
              <a:rPr lang="ru-RU" sz="2400" b="1" dirty="0" err="1" smtClean="0"/>
              <a:t>общеучебных</a:t>
            </a:r>
            <a:r>
              <a:rPr lang="ru-RU" sz="2400" b="1" dirty="0" smtClean="0"/>
              <a:t> умений и навыков, развитию трудовых навыков.</a:t>
            </a:r>
            <a:br>
              <a:rPr lang="ru-RU" sz="2400" b="1" dirty="0" smtClean="0"/>
            </a:br>
            <a:r>
              <a:rPr lang="ru-RU" sz="2400" b="1" dirty="0" smtClean="0"/>
              <a:t>Воспитывают самостоятельность и волю, формируют определенные подходы, позиции, мировоззренческие установки, общительность и </a:t>
            </a:r>
            <a:r>
              <a:rPr lang="ru-RU" sz="2400" b="1" dirty="0" err="1" smtClean="0"/>
              <a:t>коммуникативность</a:t>
            </a:r>
            <a:r>
              <a:rPr lang="ru-RU" sz="2400" b="1" dirty="0" smtClean="0"/>
              <a:t>.</a:t>
            </a:r>
            <a:br>
              <a:rPr lang="ru-RU" sz="2400" b="1" dirty="0" smtClean="0"/>
            </a:br>
            <a:r>
              <a:rPr lang="ru-RU" sz="2400" b="1" dirty="0" smtClean="0"/>
              <a:t>Развивают внимание, память, речь, мышление, умение сравнивать, сопоставлять, находить аналогии, воображение, фантазию, творческие способности, рефлексию, умение находить оптимальные решения,  мотивацию учебной деятельности.</a:t>
            </a:r>
            <a:br>
              <a:rPr lang="ru-RU" sz="2400" b="1" dirty="0" smtClean="0"/>
            </a:br>
            <a:endParaRPr lang="ru-RU" sz="24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Autofit/>
          </a:bodyPr>
          <a:lstStyle/>
          <a:p>
            <a:pPr>
              <a:lnSpc>
                <a:spcPct val="150000"/>
              </a:lnSpc>
            </a:pPr>
            <a:r>
              <a:rPr lang="ru-RU" sz="2400" b="1" u="sng" dirty="0" smtClean="0"/>
              <a:t>Технологии проблемно-диалогического обучения на уроках ОБЖ.</a:t>
            </a:r>
            <a:br>
              <a:rPr lang="ru-RU" sz="2400" b="1" u="sng" dirty="0" smtClean="0"/>
            </a:br>
            <a:r>
              <a:rPr lang="ru-RU" sz="2400" b="1" dirty="0" smtClean="0"/>
              <a:t/>
            </a:r>
            <a:br>
              <a:rPr lang="ru-RU" sz="2400" b="1" dirty="0" smtClean="0"/>
            </a:br>
            <a:r>
              <a:rPr lang="ru-RU" sz="2400" b="1" dirty="0" smtClean="0"/>
              <a:t>На уроке изучения нового материала происходит постановка учебной проблемы и поиск ее решения. Постановка проблемы – это этап формулирования темы урока или вопрос  для исследования. Следовательно, поставить учебную проблему, значит, помочь ученикам самим сформулировать либо тему для урока, либо вопрос для исследования.</a:t>
            </a:r>
            <a:br>
              <a:rPr lang="ru-RU" sz="2400" b="1" dirty="0" smtClean="0"/>
            </a:br>
            <a:endParaRPr lang="ru-RU" sz="2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90666"/>
          </a:xfrm>
        </p:spPr>
        <p:txBody>
          <a:bodyPr>
            <a:normAutofit fontScale="90000"/>
          </a:bodyPr>
          <a:lstStyle/>
          <a:p>
            <a:pPr>
              <a:lnSpc>
                <a:spcPct val="150000"/>
              </a:lnSpc>
            </a:pPr>
            <a:r>
              <a:rPr lang="ru-RU" sz="2400" b="1" u="sng" dirty="0" smtClean="0"/>
              <a:t>Технология интегрированного обучения. </a:t>
            </a:r>
            <a:br>
              <a:rPr lang="ru-RU" sz="2400" b="1" u="sng" dirty="0" smtClean="0"/>
            </a:br>
            <a:r>
              <a:rPr lang="ru-RU" sz="2400" b="1" u="sng" dirty="0" smtClean="0"/>
              <a:t/>
            </a:r>
            <a:br>
              <a:rPr lang="ru-RU" sz="2400" b="1" u="sng" dirty="0" smtClean="0"/>
            </a:br>
            <a:r>
              <a:rPr lang="ru-RU" sz="2400" b="1" dirty="0" smtClean="0"/>
              <a:t> На интегрированных уроках рассматриваются </a:t>
            </a:r>
            <a:r>
              <a:rPr lang="ru-RU" sz="2400" b="1" dirty="0" err="1" smtClean="0"/>
              <a:t>многоаспектные</a:t>
            </a:r>
            <a:r>
              <a:rPr lang="ru-RU" sz="2400" b="1" dirty="0" smtClean="0"/>
              <a:t> объекты, которые являются предметом изучения различных учебных дисциплин.</a:t>
            </a:r>
            <a:br>
              <a:rPr lang="ru-RU" sz="2400" b="1" dirty="0" smtClean="0"/>
            </a:br>
            <a:r>
              <a:rPr lang="ru-RU" sz="2400" b="1" dirty="0" smtClean="0"/>
              <a:t>Интеграция позволяет формировать новый интерактивный способ мышления современного ученика. На интегрированном уроке обучающиеся имеют возможность получения глубоких и разносторонних  знаний , используя информацию из разных предметов, совершенно по новому осмысливая события, явления.</a:t>
            </a:r>
            <a:endParaRPr lang="ru-RU" sz="24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46650"/>
          </a:xfrm>
        </p:spPr>
        <p:txBody>
          <a:bodyPr>
            <a:normAutofit/>
          </a:bodyPr>
          <a:lstStyle/>
          <a:p>
            <a:pPr>
              <a:lnSpc>
                <a:spcPct val="150000"/>
              </a:lnSpc>
            </a:pPr>
            <a:r>
              <a:rPr lang="ru-RU" sz="2400" b="1" dirty="0" smtClean="0"/>
              <a:t> Применяемые мною элементы данных технологий позволили повысить эффективность учебного процесса, уровень информированности и подготовки учащихся, индивидуализировать обучение. Позволили вовлечь учащихся в учебный процесс, повысить результативность обучения, а также, в максимальной степени учесть личностно – ориентированные потребности и особенности учащихся.</a:t>
            </a:r>
            <a:endParaRPr lang="ru-RU" sz="24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18658"/>
          </a:xfrm>
        </p:spPr>
        <p:txBody>
          <a:bodyPr>
            <a:normAutofit/>
          </a:bodyPr>
          <a:lstStyle/>
          <a:p>
            <a:pPr>
              <a:lnSpc>
                <a:spcPct val="150000"/>
              </a:lnSpc>
            </a:pPr>
            <a:r>
              <a:rPr lang="ru-RU" sz="2400" b="1" dirty="0" smtClean="0"/>
              <a:t>Использование педагогических технологий помогает мне, как учителю продуктивно использовать учебное время и добиться высоких результатов. Подтверждение всему выше сказанному – рост </a:t>
            </a:r>
            <a:r>
              <a:rPr lang="ru-RU" sz="2400" b="1" dirty="0" err="1" smtClean="0"/>
              <a:t>обученности</a:t>
            </a:r>
            <a:r>
              <a:rPr lang="ru-RU" sz="2400" b="1" dirty="0" smtClean="0"/>
              <a:t> учащихся по ОБЖ.</a:t>
            </a:r>
            <a:br>
              <a:rPr lang="ru-RU" sz="2400" b="1" dirty="0" smtClean="0"/>
            </a:br>
            <a:r>
              <a:rPr lang="ru-RU" sz="2400" b="1" dirty="0" smtClean="0"/>
              <a:t> Участие в олимпиадах, конкурсах и соревнованиях разных уровней и их результативность.</a:t>
            </a:r>
            <a:br>
              <a:rPr lang="ru-RU" sz="2400" b="1" dirty="0" smtClean="0"/>
            </a:br>
            <a:endParaRPr lang="ru-RU" sz="24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1786210"/>
          </a:xfrm>
        </p:spPr>
        <p:txBody>
          <a:bodyPr>
            <a:noAutofit/>
          </a:bodyPr>
          <a:lstStyle/>
          <a:p>
            <a:r>
              <a:rPr lang="ru-RU" sz="2800" dirty="0" smtClean="0"/>
              <a:t>Муниципальный этап Всероссийской олимпиады школьников</a:t>
            </a:r>
            <a:endParaRPr lang="ru-RU" sz="2800" dirty="0"/>
          </a:p>
        </p:txBody>
      </p:sp>
      <p:pic>
        <p:nvPicPr>
          <p:cNvPr id="3075" name="Picture 3" descr="C:\Users\Татьяна\Desktop\Снимок5.PNG"/>
          <p:cNvPicPr>
            <a:picLocks noGrp="1" noChangeAspect="1" noChangeArrowheads="1"/>
          </p:cNvPicPr>
          <p:nvPr>
            <p:ph idx="1"/>
          </p:nvPr>
        </p:nvPicPr>
        <p:blipFill>
          <a:blip r:embed="rId2" cstate="print"/>
          <a:srcRect/>
          <a:stretch>
            <a:fillRect/>
          </a:stretch>
        </p:blipFill>
        <p:spPr bwMode="auto">
          <a:xfrm>
            <a:off x="4572000" y="1700808"/>
            <a:ext cx="4355778" cy="2808312"/>
          </a:xfrm>
          <a:prstGeom prst="rect">
            <a:avLst/>
          </a:prstGeom>
          <a:noFill/>
        </p:spPr>
      </p:pic>
      <p:pic>
        <p:nvPicPr>
          <p:cNvPr id="3076" name="Picture 4" descr="C:\Users\Татьяна\Desktop\Снимок6.PNG"/>
          <p:cNvPicPr>
            <a:picLocks noChangeAspect="1" noChangeArrowheads="1"/>
          </p:cNvPicPr>
          <p:nvPr/>
        </p:nvPicPr>
        <p:blipFill>
          <a:blip r:embed="rId3" cstate="print"/>
          <a:srcRect/>
          <a:stretch>
            <a:fillRect/>
          </a:stretch>
        </p:blipFill>
        <p:spPr bwMode="auto">
          <a:xfrm>
            <a:off x="179513" y="1988841"/>
            <a:ext cx="4752528" cy="3024336"/>
          </a:xfrm>
          <a:prstGeom prst="rect">
            <a:avLst/>
          </a:prstGeom>
          <a:noFill/>
        </p:spPr>
      </p:pic>
      <p:pic>
        <p:nvPicPr>
          <p:cNvPr id="3077" name="Picture 5" descr="C:\Users\Татьяна\Desktop\Снимок7.PNG"/>
          <p:cNvPicPr>
            <a:picLocks noChangeAspect="1" noChangeArrowheads="1"/>
          </p:cNvPicPr>
          <p:nvPr/>
        </p:nvPicPr>
        <p:blipFill>
          <a:blip r:embed="rId4" cstate="print"/>
          <a:srcRect/>
          <a:stretch>
            <a:fillRect/>
          </a:stretch>
        </p:blipFill>
        <p:spPr bwMode="auto">
          <a:xfrm>
            <a:off x="2843808" y="4077072"/>
            <a:ext cx="4192709" cy="259921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p:spPr>
        <p:txBody>
          <a:bodyPr>
            <a:noAutofit/>
          </a:bodyPr>
          <a:lstStyle/>
          <a:p>
            <a:r>
              <a:rPr lang="ru-RU" sz="2800" dirty="0" smtClean="0"/>
              <a:t>Региональный конкурс историко-исследовательских и творческих работ обучающихся «Подвиг героев – бессмертен», посвященный Дню защитников Отечества. </a:t>
            </a:r>
            <a:endParaRPr lang="ru-RU" sz="2800" dirty="0"/>
          </a:p>
        </p:txBody>
      </p:sp>
      <p:pic>
        <p:nvPicPr>
          <p:cNvPr id="2050" name="Picture 2" descr="C:\Users\Татьяна\Desktop\Снимок.PNG"/>
          <p:cNvPicPr>
            <a:picLocks noGrp="1" noChangeAspect="1" noChangeArrowheads="1"/>
          </p:cNvPicPr>
          <p:nvPr>
            <p:ph idx="1"/>
          </p:nvPr>
        </p:nvPicPr>
        <p:blipFill>
          <a:blip r:embed="rId2" cstate="print"/>
          <a:srcRect/>
          <a:stretch>
            <a:fillRect/>
          </a:stretch>
        </p:blipFill>
        <p:spPr bwMode="auto">
          <a:xfrm>
            <a:off x="5364088" y="2564904"/>
            <a:ext cx="2570637" cy="3560763"/>
          </a:xfrm>
          <a:prstGeom prst="rect">
            <a:avLst/>
          </a:prstGeom>
          <a:noFill/>
        </p:spPr>
      </p:pic>
      <p:pic>
        <p:nvPicPr>
          <p:cNvPr id="2051" name="Picture 3" descr="C:\Users\Татьяна\Desktop\Снимок3.PNG"/>
          <p:cNvPicPr>
            <a:picLocks noChangeAspect="1" noChangeArrowheads="1"/>
          </p:cNvPicPr>
          <p:nvPr/>
        </p:nvPicPr>
        <p:blipFill>
          <a:blip r:embed="rId3" cstate="print"/>
          <a:srcRect/>
          <a:stretch>
            <a:fillRect/>
          </a:stretch>
        </p:blipFill>
        <p:spPr bwMode="auto">
          <a:xfrm>
            <a:off x="323528" y="2564904"/>
            <a:ext cx="2736304" cy="3659513"/>
          </a:xfrm>
          <a:prstGeom prst="rect">
            <a:avLst/>
          </a:prstGeom>
          <a:noFill/>
        </p:spPr>
      </p:pic>
      <p:pic>
        <p:nvPicPr>
          <p:cNvPr id="1026" name="Picture 2" descr="C:\Users\Татьяна\Desktop\конкурс\Scan1.jpg"/>
          <p:cNvPicPr>
            <a:picLocks noChangeAspect="1" noChangeArrowheads="1"/>
          </p:cNvPicPr>
          <p:nvPr/>
        </p:nvPicPr>
        <p:blipFill>
          <a:blip r:embed="rId4" cstate="print"/>
          <a:srcRect/>
          <a:stretch>
            <a:fillRect/>
          </a:stretch>
        </p:blipFill>
        <p:spPr bwMode="auto">
          <a:xfrm>
            <a:off x="2987824" y="3185592"/>
            <a:ext cx="2592288" cy="333975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 name="Picture 2" descr="C:\Users\Татьяна\Desktop\зож\img131.jpg"/>
          <p:cNvPicPr>
            <a:picLocks noChangeAspect="1" noChangeArrowheads="1"/>
          </p:cNvPicPr>
          <p:nvPr/>
        </p:nvPicPr>
        <p:blipFill>
          <a:blip r:embed="rId2" cstate="print"/>
          <a:srcRect/>
          <a:stretch>
            <a:fillRect/>
          </a:stretch>
        </p:blipFill>
        <p:spPr bwMode="auto">
          <a:xfrm>
            <a:off x="251520" y="1340768"/>
            <a:ext cx="2736304" cy="3672408"/>
          </a:xfrm>
          <a:prstGeom prst="rect">
            <a:avLst/>
          </a:prstGeom>
          <a:noFill/>
        </p:spPr>
      </p:pic>
      <p:pic>
        <p:nvPicPr>
          <p:cNvPr id="6" name="Picture 3" descr="C:\Users\Татьяна\Desktop\зож\img132.jpg"/>
          <p:cNvPicPr>
            <a:picLocks noChangeAspect="1" noChangeArrowheads="1"/>
          </p:cNvPicPr>
          <p:nvPr/>
        </p:nvPicPr>
        <p:blipFill>
          <a:blip r:embed="rId3" cstate="print"/>
          <a:srcRect/>
          <a:stretch>
            <a:fillRect/>
          </a:stretch>
        </p:blipFill>
        <p:spPr bwMode="auto">
          <a:xfrm>
            <a:off x="6660232" y="1340768"/>
            <a:ext cx="2304256" cy="3312368"/>
          </a:xfrm>
          <a:prstGeom prst="rect">
            <a:avLst/>
          </a:prstGeom>
          <a:noFill/>
        </p:spPr>
      </p:pic>
      <p:sp>
        <p:nvSpPr>
          <p:cNvPr id="7" name="Заголовок 6"/>
          <p:cNvSpPr>
            <a:spLocks noGrp="1"/>
          </p:cNvSpPr>
          <p:nvPr>
            <p:ph type="title"/>
          </p:nvPr>
        </p:nvSpPr>
        <p:spPr/>
        <p:txBody>
          <a:bodyPr>
            <a:normAutofit/>
          </a:bodyPr>
          <a:lstStyle/>
          <a:p>
            <a:r>
              <a:rPr lang="ru-RU" sz="2800" dirty="0" smtClean="0"/>
              <a:t>Муниципальный и региональный этапы Всероссийских соревнований «Безопасное колесо» </a:t>
            </a:r>
            <a:endParaRPr lang="ru-RU" sz="2800" dirty="0"/>
          </a:p>
        </p:txBody>
      </p:sp>
      <p:pic>
        <p:nvPicPr>
          <p:cNvPr id="2050" name="Picture 2" descr="C:\Users\Татьяна\Desktop\конкурс\Scan2.jpg"/>
          <p:cNvPicPr>
            <a:picLocks noChangeAspect="1" noChangeArrowheads="1"/>
          </p:cNvPicPr>
          <p:nvPr/>
        </p:nvPicPr>
        <p:blipFill>
          <a:blip r:embed="rId4" cstate="print"/>
          <a:srcRect/>
          <a:stretch>
            <a:fillRect/>
          </a:stretch>
        </p:blipFill>
        <p:spPr bwMode="auto">
          <a:xfrm>
            <a:off x="1907704" y="1844824"/>
            <a:ext cx="3001884" cy="4653136"/>
          </a:xfrm>
          <a:prstGeom prst="rect">
            <a:avLst/>
          </a:prstGeom>
          <a:noFill/>
        </p:spPr>
      </p:pic>
      <p:pic>
        <p:nvPicPr>
          <p:cNvPr id="2051" name="Picture 3" descr="C:\Users\Татьяна\Desktop\конкурс\Scan4.jpg"/>
          <p:cNvPicPr>
            <a:picLocks noChangeAspect="1" noChangeArrowheads="1"/>
          </p:cNvPicPr>
          <p:nvPr/>
        </p:nvPicPr>
        <p:blipFill>
          <a:blip r:embed="rId5" cstate="print"/>
          <a:srcRect/>
          <a:stretch>
            <a:fillRect/>
          </a:stretch>
        </p:blipFill>
        <p:spPr bwMode="auto">
          <a:xfrm>
            <a:off x="4716016" y="2636912"/>
            <a:ext cx="2880320" cy="403244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rmAutofit/>
          </a:bodyPr>
          <a:lstStyle/>
          <a:p>
            <a:pPr>
              <a:lnSpc>
                <a:spcPct val="150000"/>
              </a:lnSpc>
            </a:pPr>
            <a:r>
              <a:rPr lang="ru-RU" sz="2400" b="1" dirty="0" smtClean="0"/>
              <a:t>В процессе формирования общей культуры личности обучающегося использую различные педагогические технологии обучения, как традиционные, так и инновационные. Выбор той или иной технологии зависит от многих факторов: контингента учащихся, их возраста, уровня подготовленности, темы урока.</a:t>
            </a:r>
            <a:br>
              <a:rPr lang="ru-RU" sz="2400" b="1" dirty="0" smtClean="0"/>
            </a:br>
            <a:r>
              <a:rPr lang="ru-RU" sz="2400" b="1" dirty="0" smtClean="0"/>
              <a:t>Самым оптимальным вариантом является использование разных технологий, в различных вариантах.</a:t>
            </a:r>
            <a:br>
              <a:rPr lang="ru-RU" sz="2400" b="1" dirty="0" smtClean="0"/>
            </a:br>
            <a:endParaRPr lang="ru-RU" sz="24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Региональная военно-патриотическая игра «Майские маневры»</a:t>
            </a:r>
            <a:endParaRPr lang="ru-RU" sz="3200" dirty="0"/>
          </a:p>
        </p:txBody>
      </p:sp>
      <p:pic>
        <p:nvPicPr>
          <p:cNvPr id="1026" name="Picture 2" descr="C:\Users\Татьяна\Desktop\Снимок2.PNG"/>
          <p:cNvPicPr>
            <a:picLocks noGrp="1" noChangeAspect="1" noChangeArrowheads="1"/>
          </p:cNvPicPr>
          <p:nvPr>
            <p:ph idx="1"/>
          </p:nvPr>
        </p:nvPicPr>
        <p:blipFill>
          <a:blip r:embed="rId2" cstate="print"/>
          <a:srcRect/>
          <a:stretch>
            <a:fillRect/>
          </a:stretch>
        </p:blipFill>
        <p:spPr bwMode="auto">
          <a:xfrm>
            <a:off x="5076056" y="1916832"/>
            <a:ext cx="3244606" cy="4525963"/>
          </a:xfrm>
          <a:prstGeom prst="rect">
            <a:avLst/>
          </a:prstGeom>
          <a:noFill/>
        </p:spPr>
      </p:pic>
      <p:pic>
        <p:nvPicPr>
          <p:cNvPr id="3074" name="Picture 2" descr="C:\Users\Татьяна\Desktop\конкурс\Scan.jpg"/>
          <p:cNvPicPr>
            <a:picLocks noChangeAspect="1" noChangeArrowheads="1"/>
          </p:cNvPicPr>
          <p:nvPr/>
        </p:nvPicPr>
        <p:blipFill>
          <a:blip r:embed="rId3" cstate="print"/>
          <a:srcRect/>
          <a:stretch>
            <a:fillRect/>
          </a:stretch>
        </p:blipFill>
        <p:spPr bwMode="auto">
          <a:xfrm>
            <a:off x="755576" y="1484784"/>
            <a:ext cx="3528392" cy="511256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Всероссийские конкурсы </a:t>
            </a:r>
            <a:r>
              <a:rPr lang="ru-RU" sz="3200" dirty="0" err="1" smtClean="0"/>
              <a:t>мультимедийных</a:t>
            </a:r>
            <a:r>
              <a:rPr lang="ru-RU" sz="3200" dirty="0" smtClean="0"/>
              <a:t> продуктов</a:t>
            </a:r>
            <a:endParaRPr lang="ru-RU" sz="3200" dirty="0"/>
          </a:p>
        </p:txBody>
      </p:sp>
      <p:pic>
        <p:nvPicPr>
          <p:cNvPr id="3074" name="Picture 2" descr="C:\Users\Татьяна\Desktop\для отчетов\СЕртификат Самохин.jpg"/>
          <p:cNvPicPr>
            <a:picLocks noGrp="1" noChangeAspect="1" noChangeArrowheads="1"/>
          </p:cNvPicPr>
          <p:nvPr>
            <p:ph idx="1"/>
          </p:nvPr>
        </p:nvPicPr>
        <p:blipFill>
          <a:blip r:embed="rId2" cstate="print"/>
          <a:srcRect/>
          <a:stretch>
            <a:fillRect/>
          </a:stretch>
        </p:blipFill>
        <p:spPr bwMode="auto">
          <a:xfrm>
            <a:off x="179512" y="1484784"/>
            <a:ext cx="3296369" cy="4525963"/>
          </a:xfrm>
          <a:prstGeom prst="rect">
            <a:avLst/>
          </a:prstGeom>
          <a:noFill/>
        </p:spPr>
      </p:pic>
      <p:pic>
        <p:nvPicPr>
          <p:cNvPr id="4098" name="Picture 2" descr="D:\флешка 2\новый урок\Сертификат-39893-Сайдалиева Карина .jpg"/>
          <p:cNvPicPr>
            <a:picLocks noChangeAspect="1" noChangeArrowheads="1"/>
          </p:cNvPicPr>
          <p:nvPr/>
        </p:nvPicPr>
        <p:blipFill>
          <a:blip r:embed="rId3" cstate="print"/>
          <a:srcRect/>
          <a:stretch>
            <a:fillRect/>
          </a:stretch>
        </p:blipFill>
        <p:spPr bwMode="auto">
          <a:xfrm>
            <a:off x="5292080" y="4509120"/>
            <a:ext cx="3672408" cy="2088232"/>
          </a:xfrm>
          <a:prstGeom prst="rect">
            <a:avLst/>
          </a:prstGeom>
          <a:noFill/>
        </p:spPr>
      </p:pic>
      <p:pic>
        <p:nvPicPr>
          <p:cNvPr id="4099" name="Picture 3" descr="D:\рабоч стол\Серегин.jpg"/>
          <p:cNvPicPr>
            <a:picLocks noChangeAspect="1" noChangeArrowheads="1"/>
          </p:cNvPicPr>
          <p:nvPr/>
        </p:nvPicPr>
        <p:blipFill>
          <a:blip r:embed="rId4" cstate="print"/>
          <a:srcRect/>
          <a:stretch>
            <a:fillRect/>
          </a:stretch>
        </p:blipFill>
        <p:spPr bwMode="auto">
          <a:xfrm>
            <a:off x="3059832" y="3446240"/>
            <a:ext cx="2664296" cy="3411760"/>
          </a:xfrm>
          <a:prstGeom prst="rect">
            <a:avLst/>
          </a:prstGeom>
          <a:noFill/>
        </p:spPr>
      </p:pic>
      <p:pic>
        <p:nvPicPr>
          <p:cNvPr id="4100" name="Picture 4" descr="F:\Десятова Карина.png"/>
          <p:cNvPicPr>
            <a:picLocks noChangeAspect="1" noChangeArrowheads="1"/>
          </p:cNvPicPr>
          <p:nvPr/>
        </p:nvPicPr>
        <p:blipFill>
          <a:blip r:embed="rId5" cstate="print"/>
          <a:srcRect/>
          <a:stretch>
            <a:fillRect/>
          </a:stretch>
        </p:blipFill>
        <p:spPr bwMode="auto">
          <a:xfrm>
            <a:off x="4355976" y="1628800"/>
            <a:ext cx="3816424" cy="244827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rmAutofit/>
          </a:bodyPr>
          <a:lstStyle/>
          <a:p>
            <a:r>
              <a:rPr lang="ru-RU" sz="3200" dirty="0" smtClean="0"/>
              <a:t>Всероссийский конкурс «</a:t>
            </a:r>
            <a:r>
              <a:rPr lang="ru-RU" sz="3200" dirty="0" err="1" smtClean="0"/>
              <a:t>Арт-эстафета</a:t>
            </a:r>
            <a:r>
              <a:rPr lang="ru-RU" sz="3200" dirty="0" smtClean="0"/>
              <a:t> – ГЕРОИ ОТЕЧЕСТВА»</a:t>
            </a:r>
            <a:endParaRPr lang="ru-RU" sz="3200" dirty="0"/>
          </a:p>
        </p:txBody>
      </p:sp>
      <p:pic>
        <p:nvPicPr>
          <p:cNvPr id="4098" name="Picture 2" descr="C:\Users\Татьяна\Desktop\Сертификаты\certificate-5a5dcc971bb6d.jpg"/>
          <p:cNvPicPr>
            <a:picLocks noGrp="1" noChangeAspect="1" noChangeArrowheads="1"/>
          </p:cNvPicPr>
          <p:nvPr>
            <p:ph idx="1"/>
          </p:nvPr>
        </p:nvPicPr>
        <p:blipFill>
          <a:blip r:embed="rId2" cstate="print"/>
          <a:srcRect/>
          <a:stretch>
            <a:fillRect/>
          </a:stretch>
        </p:blipFill>
        <p:spPr bwMode="auto">
          <a:xfrm>
            <a:off x="179512" y="1844824"/>
            <a:ext cx="2751408" cy="3993307"/>
          </a:xfrm>
          <a:prstGeom prst="rect">
            <a:avLst/>
          </a:prstGeom>
          <a:noFill/>
        </p:spPr>
      </p:pic>
      <p:pic>
        <p:nvPicPr>
          <p:cNvPr id="4099" name="Picture 3" descr="C:\Users\Татьяна\Desktop\Сертификаты\certificate-5a5dcc77630ac.jpg"/>
          <p:cNvPicPr>
            <a:picLocks noChangeAspect="1" noChangeArrowheads="1"/>
          </p:cNvPicPr>
          <p:nvPr/>
        </p:nvPicPr>
        <p:blipFill>
          <a:blip r:embed="rId3" cstate="print"/>
          <a:srcRect/>
          <a:stretch>
            <a:fillRect/>
          </a:stretch>
        </p:blipFill>
        <p:spPr bwMode="auto">
          <a:xfrm>
            <a:off x="5508104" y="1556792"/>
            <a:ext cx="3503442" cy="4968552"/>
          </a:xfrm>
          <a:prstGeom prst="rect">
            <a:avLst/>
          </a:prstGeom>
          <a:noFill/>
        </p:spPr>
      </p:pic>
      <p:pic>
        <p:nvPicPr>
          <p:cNvPr id="4100" name="Picture 4" descr="C:\Users\Татьяна\Desktop\Сертификаты\certificate-5a5dccb1ad4ad.jpg"/>
          <p:cNvPicPr>
            <a:picLocks noChangeAspect="1" noChangeArrowheads="1"/>
          </p:cNvPicPr>
          <p:nvPr/>
        </p:nvPicPr>
        <p:blipFill>
          <a:blip r:embed="rId4" cstate="print"/>
          <a:srcRect/>
          <a:stretch>
            <a:fillRect/>
          </a:stretch>
        </p:blipFill>
        <p:spPr bwMode="auto">
          <a:xfrm>
            <a:off x="2627784" y="1484784"/>
            <a:ext cx="3431434" cy="472514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90666"/>
          </a:xfrm>
        </p:spPr>
        <p:txBody>
          <a:bodyPr>
            <a:noAutofit/>
          </a:bodyPr>
          <a:lstStyle/>
          <a:p>
            <a:pPr>
              <a:lnSpc>
                <a:spcPct val="150000"/>
              </a:lnSpc>
            </a:pPr>
            <a:r>
              <a:rPr lang="ru-RU" sz="2400" b="1" u="sng" dirty="0" smtClean="0"/>
              <a:t> Предпочтение отдаю следующим технологиям:</a:t>
            </a:r>
            <a:r>
              <a:rPr lang="ru-RU" sz="2400" b="1" dirty="0" smtClean="0"/>
              <a:t/>
            </a:r>
            <a:br>
              <a:rPr lang="ru-RU" sz="2400" b="1" dirty="0" smtClean="0"/>
            </a:br>
            <a:r>
              <a:rPr lang="ru-RU" sz="2400" b="1" dirty="0" smtClean="0"/>
              <a:t/>
            </a:r>
            <a:br>
              <a:rPr lang="ru-RU" sz="2400" b="1" dirty="0" smtClean="0"/>
            </a:br>
            <a:r>
              <a:rPr lang="ru-RU" sz="2400" b="1" dirty="0" err="1" smtClean="0"/>
              <a:t>Здоровьесберегающие</a:t>
            </a:r>
            <a:r>
              <a:rPr lang="ru-RU" sz="2400" b="1" dirty="0" smtClean="0"/>
              <a:t> технологии;</a:t>
            </a:r>
            <a:br>
              <a:rPr lang="ru-RU" sz="2400" b="1" dirty="0" smtClean="0"/>
            </a:br>
            <a:r>
              <a:rPr lang="ru-RU" sz="2400" b="1" dirty="0" smtClean="0"/>
              <a:t>Технологии проблемного обучения ;</a:t>
            </a:r>
            <a:br>
              <a:rPr lang="ru-RU" sz="2400" b="1" dirty="0" smtClean="0"/>
            </a:br>
            <a:r>
              <a:rPr lang="ru-RU" sz="2400" b="1" dirty="0" smtClean="0"/>
              <a:t>Технологии дифференцированного обучения;</a:t>
            </a:r>
            <a:br>
              <a:rPr lang="ru-RU" sz="2400" b="1" dirty="0" smtClean="0"/>
            </a:br>
            <a:r>
              <a:rPr lang="ru-RU" sz="2400" b="1" dirty="0" smtClean="0"/>
              <a:t>Игровой технологии;</a:t>
            </a:r>
            <a:br>
              <a:rPr lang="ru-RU" sz="2400" b="1" dirty="0" smtClean="0"/>
            </a:br>
            <a:r>
              <a:rPr lang="ru-RU" sz="2400" b="1" dirty="0" smtClean="0"/>
              <a:t>Технологии интегрированного обучения;</a:t>
            </a:r>
            <a:br>
              <a:rPr lang="ru-RU" sz="2400" b="1" dirty="0" smtClean="0"/>
            </a:br>
            <a:r>
              <a:rPr lang="ru-RU" sz="2400" b="1" dirty="0" smtClean="0"/>
              <a:t>Проектная и поисково-исследовательская деятельность;</a:t>
            </a:r>
            <a:br>
              <a:rPr lang="ru-RU" sz="2400" b="1" dirty="0" smtClean="0"/>
            </a:br>
            <a:r>
              <a:rPr lang="ru-RU" sz="2400" b="1" dirty="0" smtClean="0"/>
              <a:t>Информационно-коммуникационная технология.</a:t>
            </a:r>
            <a:br>
              <a:rPr lang="ru-RU" sz="2400" b="1" dirty="0" smtClean="0"/>
            </a:br>
            <a:endParaRPr lang="ru-RU" sz="2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rmAutofit/>
          </a:bodyPr>
          <a:lstStyle/>
          <a:p>
            <a:pPr algn="l"/>
            <a:r>
              <a:rPr lang="ru-RU" sz="2400" b="1" u="sng" dirty="0" err="1" smtClean="0"/>
              <a:t>Здоровьесберегающие</a:t>
            </a:r>
            <a:r>
              <a:rPr lang="ru-RU" sz="2400" b="1" u="sng" dirty="0" smtClean="0"/>
              <a:t> технологии </a:t>
            </a:r>
            <a:r>
              <a:rPr lang="ru-RU" sz="2400" b="1" u="sng" dirty="0" err="1" smtClean="0"/>
              <a:t>предпологают</a:t>
            </a:r>
            <a:r>
              <a:rPr lang="ru-RU" sz="2400" b="1" dirty="0" smtClean="0"/>
              <a:t>:  </a:t>
            </a:r>
            <a:br>
              <a:rPr lang="ru-RU" sz="2400" b="1" dirty="0" smtClean="0"/>
            </a:br>
            <a:r>
              <a:rPr lang="ru-RU" sz="2400" b="1" dirty="0" smtClean="0"/>
              <a:t>- гигиенически правильно организовать сам учебный процесс;</a:t>
            </a:r>
            <a:br>
              <a:rPr lang="ru-RU" sz="2400" b="1" dirty="0" smtClean="0"/>
            </a:br>
            <a:r>
              <a:rPr lang="ru-RU" sz="2400" b="1" dirty="0" smtClean="0"/>
              <a:t>- обязательные своевременные смены статического напряжения при письме и чтении,  различных видах деятельности школьников, </a:t>
            </a:r>
            <a:br>
              <a:rPr lang="ru-RU" sz="2400" b="1" dirty="0" smtClean="0"/>
            </a:br>
            <a:r>
              <a:rPr lang="ru-RU" sz="2400" b="1" dirty="0" smtClean="0"/>
              <a:t>- дифференцированный подход к обучаемым, который всегда способствует положительным эмоциям, уменьшающим утомление, стимулирует высшую нервную деятельность ребенка.</a:t>
            </a:r>
            <a:br>
              <a:rPr lang="ru-RU" sz="2400" b="1" dirty="0" smtClean="0"/>
            </a:br>
            <a:r>
              <a:rPr lang="ru-RU" sz="2400" b="1" dirty="0" smtClean="0"/>
              <a:t>      При подготовке к уроку необходимо помнить, что используемая наглядность должна соответствовать нормам, величина букв быть удобочитаемой  с последних парт, контур их не расплывчат, а цвет ярок. </a:t>
            </a:r>
            <a:endParaRPr lang="ru-RU"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rmAutofit/>
          </a:bodyPr>
          <a:lstStyle/>
          <a:p>
            <a:pPr algn="l">
              <a:lnSpc>
                <a:spcPct val="150000"/>
              </a:lnSpc>
            </a:pPr>
            <a:r>
              <a:rPr lang="ru-RU" sz="2400" b="1" dirty="0" smtClean="0"/>
              <a:t>При размещении учащихся в классе должны четко выполняться рекомендации , учитывающие особенности здоровья детей. Доска должна быть хорошо освещена, кабинет чист и проветрен. Физкультминутки включаются, разумеется, в планы каждого урока, начиная со второго. Домашнее задание необходимо строго дозировать. На всех уроках также надо строго соблюдать правила охраны труда и техники безопасности.  </a:t>
            </a:r>
            <a:br>
              <a:rPr lang="ru-RU" sz="2400" b="1" dirty="0" smtClean="0"/>
            </a:br>
            <a:endParaRPr lang="ru-RU" sz="2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90666"/>
          </a:xfrm>
        </p:spPr>
        <p:txBody>
          <a:bodyPr>
            <a:normAutofit/>
          </a:bodyPr>
          <a:lstStyle/>
          <a:p>
            <a:pPr algn="l"/>
            <a:r>
              <a:rPr lang="ru-RU" sz="2400" b="1" dirty="0" smtClean="0"/>
              <a:t>На уроках, в соответствии с программой, используя электронные образовательные ресурсы, даются определения понятий здоровья и здорового образа жизни, изучаются элементы здорового образа жизни. Рассказывается о значении двигательной активности для здоровья человека, личной гигиене, закаливании, инфекционных заболеваниях и заболеваниях передающихся половым путем, современных методах оздоровления, физическом и психологическом развитии подростков, вредных привычках, формировании репродуктивной функции, семье в современном обществе, режиме работы и отдыха, профилактике переутомления</a:t>
            </a:r>
            <a:r>
              <a:rPr lang="ru-RU" sz="2400" dirty="0" smtClean="0"/>
              <a:t>, </a:t>
            </a:r>
            <a:r>
              <a:rPr lang="ru-RU" sz="2400" b="1" dirty="0" smtClean="0"/>
              <a:t>значении питания для детей и подростков. </a:t>
            </a:r>
            <a:endParaRPr lang="ru-RU" sz="2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04664"/>
            <a:ext cx="8013576" cy="6178698"/>
          </a:xfrm>
        </p:spPr>
        <p:txBody>
          <a:bodyPr>
            <a:normAutofit fontScale="90000"/>
          </a:bodyPr>
          <a:lstStyle/>
          <a:p>
            <a:pPr>
              <a:lnSpc>
                <a:spcPct val="150000"/>
              </a:lnSpc>
            </a:pPr>
            <a:r>
              <a:rPr lang="ru-RU" sz="2700" b="1" u="sng" dirty="0" smtClean="0"/>
              <a:t>В процессе дифференцированного обучения </a:t>
            </a:r>
            <a:r>
              <a:rPr lang="ru-RU" sz="2700" b="1" dirty="0" smtClean="0"/>
              <a:t>учитываются индивидуальные различия учащихся.</a:t>
            </a:r>
            <a:br>
              <a:rPr lang="ru-RU" sz="2700" b="1" dirty="0" smtClean="0"/>
            </a:br>
            <a:r>
              <a:rPr lang="ru-RU" sz="2700" b="1" dirty="0" smtClean="0"/>
              <a:t>Дифференциация в группах на уроках ОБЖ проходит по </a:t>
            </a:r>
            <a:br>
              <a:rPr lang="ru-RU" sz="2700" b="1" dirty="0" smtClean="0"/>
            </a:br>
            <a:r>
              <a:rPr lang="ru-RU" sz="2700" b="1" dirty="0" smtClean="0"/>
              <a:t>следующим принципам:</a:t>
            </a:r>
            <a:br>
              <a:rPr lang="ru-RU" sz="2700" b="1" dirty="0" smtClean="0"/>
            </a:br>
            <a:r>
              <a:rPr lang="ru-RU" sz="2700" b="1" dirty="0" smtClean="0"/>
              <a:t>-по общим способностям;</a:t>
            </a:r>
            <a:br>
              <a:rPr lang="ru-RU" sz="2700" b="1" dirty="0" smtClean="0"/>
            </a:br>
            <a:r>
              <a:rPr lang="ru-RU" sz="2700" b="1" dirty="0" smtClean="0"/>
              <a:t>    -по частным способностям;</a:t>
            </a:r>
            <a:br>
              <a:rPr lang="ru-RU" sz="2700" b="1" dirty="0" smtClean="0"/>
            </a:br>
            <a:r>
              <a:rPr lang="ru-RU" sz="2700" b="1" dirty="0" smtClean="0"/>
              <a:t>                     -по проектируемой профессии и др.</a:t>
            </a:r>
            <a:br>
              <a:rPr lang="ru-RU" sz="2700" b="1" dirty="0" smtClean="0"/>
            </a:br>
            <a:r>
              <a:rPr lang="ru-RU" sz="2700" b="1" dirty="0" smtClean="0"/>
              <a:t> Оценивание результатов </a:t>
            </a:r>
            <a:r>
              <a:rPr lang="ru-RU" sz="2700" b="1" dirty="0" err="1" smtClean="0"/>
              <a:t>разноуровневых</a:t>
            </a:r>
            <a:r>
              <a:rPr lang="ru-RU" sz="2700" b="1" dirty="0" smtClean="0"/>
              <a:t> групп ориентируется не столько на достигнутые результаты, сколько на усилия каждого ученика, создавая при этом благоприятные условия для развития всех и каждого в соответствии с их способностями и возможностями.</a:t>
            </a:r>
            <a:r>
              <a:rPr lang="ru-RU" sz="2400" b="1" dirty="0" smtClean="0"/>
              <a:t/>
            </a:r>
            <a:br>
              <a:rPr lang="ru-RU" sz="2400" b="1" dirty="0" smtClean="0"/>
            </a:br>
            <a:endParaRPr lang="ru-RU" sz="2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90666"/>
          </a:xfrm>
        </p:spPr>
        <p:txBody>
          <a:bodyPr>
            <a:normAutofit fontScale="90000"/>
          </a:bodyPr>
          <a:lstStyle/>
          <a:p>
            <a:pPr>
              <a:lnSpc>
                <a:spcPct val="150000"/>
              </a:lnSpc>
            </a:pPr>
            <a:r>
              <a:rPr lang="ru-RU" sz="2400" b="1" dirty="0" smtClean="0"/>
              <a:t>Используется </a:t>
            </a:r>
            <a:r>
              <a:rPr lang="ru-RU" sz="2400" b="1" u="sng" dirty="0" smtClean="0"/>
              <a:t>проектно - исследовательская форма учебной деятельности</a:t>
            </a:r>
            <a:r>
              <a:rPr lang="ru-RU" sz="2400" b="1" dirty="0" smtClean="0"/>
              <a:t>.</a:t>
            </a:r>
            <a:br>
              <a:rPr lang="ru-RU" sz="2400" b="1" dirty="0" smtClean="0"/>
            </a:br>
            <a:r>
              <a:rPr lang="ru-RU" sz="2400" b="1" dirty="0" smtClean="0"/>
              <a:t> Проект </a:t>
            </a:r>
            <a:r>
              <a:rPr lang="ru-RU" sz="2400" b="1" dirty="0" err="1" smtClean="0"/>
              <a:t>выполняеться</a:t>
            </a:r>
            <a:r>
              <a:rPr lang="ru-RU" sz="2400" b="1" dirty="0" smtClean="0"/>
              <a:t> как в группах, так и индивидуально и предполагает самостоятельную исследовательскую работу школьников, в процессе которой ребята ищут способ решения некоторой комплексной </a:t>
            </a:r>
            <a:r>
              <a:rPr lang="ru-RU" sz="2400" b="1" dirty="0" err="1" smtClean="0"/>
              <a:t>межпредметной</a:t>
            </a:r>
            <a:r>
              <a:rPr lang="ru-RU" sz="2400" b="1" dirty="0" smtClean="0"/>
              <a:t> многоуровневой задачи. Для этого большую часть необходимой информации школьники собирают и анализируют сами, используя литературу, CD-энциклопедии, а также информационные ресурсы Интернета.</a:t>
            </a:r>
            <a:endParaRPr lang="ru-RU" sz="24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5400600"/>
          </a:xfrm>
        </p:spPr>
        <p:txBody>
          <a:bodyPr>
            <a:normAutofit fontScale="90000"/>
          </a:bodyPr>
          <a:lstStyle/>
          <a:p>
            <a:pPr>
              <a:lnSpc>
                <a:spcPct val="150000"/>
              </a:lnSpc>
            </a:pPr>
            <a:r>
              <a:rPr lang="ru-RU" sz="2700" b="1" dirty="0" smtClean="0"/>
              <a:t>Телекоммуникации помогают учащимся самостоятельно формировать свой взгляд на происходящие в мире события, осознавать многие явления и исследовать их с разных точек зрения, наконец, понять, что некоторые из проблем могут быть решены только совместными усилиями и объективно оценить результаты. </a:t>
            </a:r>
            <a:br>
              <a:rPr lang="ru-RU" sz="2700" b="1" dirty="0" smtClean="0"/>
            </a:br>
            <a:r>
              <a:rPr lang="ru-RU" sz="2700" b="1" dirty="0" smtClean="0"/>
              <a:t>Метод проектов   стимулирует интерес учащихся к определённым проблемам , предполагает владение некоторой суммой знаний.</a:t>
            </a:r>
            <a:br>
              <a:rPr lang="ru-RU" sz="2700" b="1" dirty="0" smtClean="0"/>
            </a:br>
            <a:r>
              <a:rPr lang="ru-RU" dirty="0" smtClean="0"/>
              <a:t/>
            </a:r>
            <a:br>
              <a:rPr lang="ru-RU" dirty="0" smtClean="0"/>
            </a:b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TotalTime>
  <Words>475</Words>
  <Application>Microsoft Office PowerPoint</Application>
  <PresentationFormat>Экран (4:3)</PresentationFormat>
  <Paragraphs>36</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Муниципальное казенное общеобразовательное учреждение «Средняя общеобразовательная школа №2 п. Теплое имени кавалера ордена Красной звезды К.Н.Емельянова»</vt:lpstr>
      <vt:lpstr>В процессе формирования общей культуры личности обучающегося использую различные педагогические технологии обучения, как традиционные, так и инновационные. Выбор той или иной технологии зависит от многих факторов: контингента учащихся, их возраста, уровня подготовленности, темы урока. Самым оптимальным вариантом является использование разных технологий, в различных вариантах. </vt:lpstr>
      <vt:lpstr> Предпочтение отдаю следующим технологиям:  Здоровьесберегающие технологии; Технологии проблемного обучения ; Технологии дифференцированного обучения; Игровой технологии; Технологии интегрированного обучения; Проектная и поисково-исследовательская деятельность; Информационно-коммуникационная технология. </vt:lpstr>
      <vt:lpstr>Здоровьесберегающие технологии предпологают:   - гигиенически правильно организовать сам учебный процесс; - обязательные своевременные смены статического напряжения при письме и чтении,  различных видах деятельности школьников,  - дифференцированный подход к обучаемым, который всегда способствует положительным эмоциям, уменьшающим утомление, стимулирует высшую нервную деятельность ребенка.       При подготовке к уроку необходимо помнить, что используемая наглядность должна соответствовать нормам, величина букв быть удобочитаемой  с последних парт, контур их не расплывчат, а цвет ярок. </vt:lpstr>
      <vt:lpstr>При размещении учащихся в классе должны четко выполняться рекомендации , учитывающие особенности здоровья детей. Доска должна быть хорошо освещена, кабинет чист и проветрен. Физкультминутки включаются, разумеется, в планы каждого урока, начиная со второго. Домашнее задание необходимо строго дозировать. На всех уроках также надо строго соблюдать правила охраны труда и техники безопасности.   </vt:lpstr>
      <vt:lpstr>На уроках, в соответствии с программой, используя электронные образовательные ресурсы, даются определения понятий здоровья и здорового образа жизни, изучаются элементы здорового образа жизни. Рассказывается о значении двигательной активности для здоровья человека, личной гигиене, закаливании, инфекционных заболеваниях и заболеваниях передающихся половым путем, современных методах оздоровления, физическом и психологическом развитии подростков, вредных привычках, формировании репродуктивной функции, семье в современном обществе, режиме работы и отдыха, профилактике переутомления, значении питания для детей и подростков. </vt:lpstr>
      <vt:lpstr>В процессе дифференцированного обучения учитываются индивидуальные различия учащихся. Дифференциация в группах на уроках ОБЖ проходит по  следующим принципам: -по общим способностям;     -по частным способностям;                      -по проектируемой профессии и др.  Оценивание результатов разноуровневых групп ориентируется не столько на достигнутые результаты, сколько на усилия каждого ученика, создавая при этом благоприятные условия для развития всех и каждого в соответствии с их способностями и возможностями. </vt:lpstr>
      <vt:lpstr>Используется проектно - исследовательская форма учебной деятельности.  Проект выполняеться как в группах, так и индивидуально и предполагает самостоятельную исследовательскую работу школьников, в процессе которой ребята ищут способ решения некоторой комплексной межпредметной многоуровневой задачи. Для этого большую часть необходимой информации школьники собирают и анализируют сами, используя литературу, CD-энциклопедии, а также информационные ресурсы Интернета.</vt:lpstr>
      <vt:lpstr>Телекоммуникации помогают учащимся самостоятельно формировать свой взгляд на происходящие в мире события, осознавать многие явления и исследовать их с разных точек зрения, наконец, понять, что некоторые из проблем могут быть решены только совместными усилиями и объективно оценить результаты.  Метод проектов   стимулирует интерес учащихся к определённым проблемам , предполагает владение некоторой суммой знаний.  </vt:lpstr>
      <vt:lpstr>Компьютерные технологии  используются на всех типах уроков при: -получении новых знаний и формировании умений; -практическом применении знаний, умений; -обобщении и систематизации изученного; -контроле и коррекции знаний, умений. </vt:lpstr>
      <vt:lpstr>  Компьютерные технологии используются и на нестандартных уроках: деловые игры, пресс-конференции, творческие отчеты, соревнования, КВН, конкурсы, аукционы, диалоги. Являются мощным средством повышения эффективности обучения, тем новым способом передачи знаний, который соответствует качественно новому содержанию обучения и развития ребенка и ведет к изменению деятельности и учителя, и ученика.  </vt:lpstr>
      <vt:lpstr>Игровые технологии на уроках ОБЖ способствуют повышению активизации и интенсификации деятельности учащихся, расширению кругозора, познавательной деятельности, формированию определенных умений и навыков, необходимых в практической деятельности, развитию общеучебных умений и навыков, развитию трудовых навыков. Воспитывают самостоятельность и волю, формируют определенные подходы, позиции, мировоззренческие установки, общительность и коммуникативность. Развивают внимание, память, речь, мышление, умение сравнивать, сопоставлять, находить аналогии, воображение, фантазию, творческие способности, рефлексию, умение находить оптимальные решения,  мотивацию учебной деятельности. </vt:lpstr>
      <vt:lpstr>Технологии проблемно-диалогического обучения на уроках ОБЖ.  На уроке изучения нового материала происходит постановка учебной проблемы и поиск ее решения. Постановка проблемы – это этап формулирования темы урока или вопрос  для исследования. Следовательно, поставить учебную проблему, значит, помочь ученикам самим сформулировать либо тему для урока, либо вопрос для исследования. </vt:lpstr>
      <vt:lpstr>Технология интегрированного обучения.    На интегрированных уроках рассматриваются многоаспектные объекты, которые являются предметом изучения различных учебных дисциплин. Интеграция позволяет формировать новый интерактивный способ мышления современного ученика. На интегрированном уроке обучающиеся имеют возможность получения глубоких и разносторонних  знаний , используя информацию из разных предметов, совершенно по новому осмысливая события, явления.</vt:lpstr>
      <vt:lpstr> Применяемые мною элементы данных технологий позволили повысить эффективность учебного процесса, уровень информированности и подготовки учащихся, индивидуализировать обучение. Позволили вовлечь учащихся в учебный процесс, повысить результативность обучения, а также, в максимальной степени учесть личностно – ориентированные потребности и особенности учащихся.</vt:lpstr>
      <vt:lpstr>Использование педагогических технологий помогает мне, как учителю продуктивно использовать учебное время и добиться высоких результатов. Подтверждение всему выше сказанному – рост обученности учащихся по ОБЖ.  Участие в олимпиадах, конкурсах и соревнованиях разных уровней и их результативность. </vt:lpstr>
      <vt:lpstr>Муниципальный этап Всероссийской олимпиады школьников</vt:lpstr>
      <vt:lpstr>Региональный конкурс историко-исследовательских и творческих работ обучающихся «Подвиг героев – бессмертен», посвященный Дню защитников Отечества. </vt:lpstr>
      <vt:lpstr>Муниципальный и региональный этапы Всероссийских соревнований «Безопасное колесо» </vt:lpstr>
      <vt:lpstr>Региональная военно-патриотическая игра «Майские маневры»</vt:lpstr>
      <vt:lpstr>Всероссийские конкурсы мультимедийных продуктов</vt:lpstr>
      <vt:lpstr>Всероссийский конкурс «Арт-эстафета – ГЕРОИ ОТЕЧЕСТВА»</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казенное общеобразовательное учреждение «Средняя общеобразовательная школа №2 п. Теплое имени кавалера ордена Красной звезды К.Н.Емельянова»</dc:title>
  <dc:creator>Татьяна</dc:creator>
  <cp:lastModifiedBy>Татьяна</cp:lastModifiedBy>
  <cp:revision>39</cp:revision>
  <dcterms:created xsi:type="dcterms:W3CDTF">2018-03-12T08:34:37Z</dcterms:created>
  <dcterms:modified xsi:type="dcterms:W3CDTF">2021-04-03T18:46:39Z</dcterms:modified>
</cp:coreProperties>
</file>