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63" r:id="rId5"/>
    <p:sldId id="265" r:id="rId6"/>
    <p:sldId id="259" r:id="rId7"/>
    <p:sldId id="261" r:id="rId8"/>
    <p:sldId id="257" r:id="rId9"/>
    <p:sldId id="258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B77-F334-40CF-B6E8-E9DD680CA3B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E300-782B-4D3B-AB52-CDECFABEB8E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B77-F334-40CF-B6E8-E9DD680CA3B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E300-782B-4D3B-AB52-CDECFABEB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B77-F334-40CF-B6E8-E9DD680CA3B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E300-782B-4D3B-AB52-CDECFABEB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B77-F334-40CF-B6E8-E9DD680CA3B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E300-782B-4D3B-AB52-CDECFABEB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B77-F334-40CF-B6E8-E9DD680CA3B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E300-782B-4D3B-AB52-CDECFABEB8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B77-F334-40CF-B6E8-E9DD680CA3B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E300-782B-4D3B-AB52-CDECFABEB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B77-F334-40CF-B6E8-E9DD680CA3B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E300-782B-4D3B-AB52-CDECFABEB8E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B77-F334-40CF-B6E8-E9DD680CA3B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E300-782B-4D3B-AB52-CDECFABEB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B77-F334-40CF-B6E8-E9DD680CA3B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E300-782B-4D3B-AB52-CDECFABEB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B77-F334-40CF-B6E8-E9DD680CA3B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E300-782B-4D3B-AB52-CDECFABEB8E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B77-F334-40CF-B6E8-E9DD680CA3B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E300-782B-4D3B-AB52-CDECFABEB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2123B77-F334-40CF-B6E8-E9DD680CA3BA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7FEE300-782B-4D3B-AB52-CDECFABEB8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imlteng.ru/img.php?aHR0cHM6Ly9pLnl0aW1nLmNvbS92aS9XY0luenVuZU8xYy9ocWRlZmF1bHQuanB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r="12165"/>
          <a:stretch/>
        </p:blipFill>
        <p:spPr bwMode="auto">
          <a:xfrm>
            <a:off x="10151" y="368006"/>
            <a:ext cx="914171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0688"/>
            <a:ext cx="9141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ГОРЯЧЕЕ  СЕРДЦЕ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792" y="-34090"/>
            <a:ext cx="400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icra" pitchFamily="2" charset="0"/>
              </a:rPr>
              <a:t>УРОК МУЖЕСТВА</a:t>
            </a:r>
            <a:endParaRPr lang="ru-RU" sz="2400" b="1" dirty="0">
              <a:solidFill>
                <a:schemeClr val="bg1"/>
              </a:solidFill>
              <a:latin typeface="Micr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1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http://cordis.fondsci.ru/stories/2014/angelyi-xraniteli.html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0029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https://yandex.ru/images/search?text=</a:t>
            </a:r>
            <a:r>
              <a:rPr lang="ru-RU" dirty="0" smtClean="0"/>
              <a:t>сабитов%20никита%2</a:t>
            </a:r>
            <a:r>
              <a:rPr lang="en-US" dirty="0" smtClean="0"/>
              <a:t>C%20</a:t>
            </a:r>
            <a:r>
              <a:rPr lang="ru-RU" dirty="0" smtClean="0"/>
              <a:t>воронин%20артём%20горячее%20сердце%202015&amp;</a:t>
            </a:r>
            <a:r>
              <a:rPr lang="en-US" dirty="0" err="1" smtClean="0"/>
              <a:t>noreask</a:t>
            </a:r>
            <a:r>
              <a:rPr lang="en-US" dirty="0" smtClean="0"/>
              <a:t>=1&amp;lr=15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http://cordis.fondsci.ru/stories/2015/pogib,-spasaya-blizkix.html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http://cordis.fondsci.ru/stories/2015/«chest-i-muzhestvo».html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https://yandex.ru/images/search?text=</a:t>
            </a:r>
            <a:r>
              <a:rPr lang="ru-RU" dirty="0"/>
              <a:t>анимация%20горящая%20свеча%20на%20прозрачном%20фоне&amp;</a:t>
            </a:r>
            <a:r>
              <a:rPr lang="en-US" dirty="0" err="1"/>
              <a:t>noreask</a:t>
            </a:r>
            <a:r>
              <a:rPr lang="en-US" dirty="0"/>
              <a:t>=1&amp;lr=15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8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577" y="404664"/>
            <a:ext cx="79928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effectLst/>
                <a:latin typeface="Arial Narrow" pitchFamily="34" charset="0"/>
                <a:ea typeface="Calibri"/>
                <a:cs typeface="Times New Roman"/>
              </a:rPr>
              <a:t>Мужество – одно из семи человеческих добродетелей, означающих стойкость в беде и борьбе, духовную крепость, доблесть, храбрость, отвагу, спокойную смелость в бою и опасностях, терпение и постоянство. </a:t>
            </a:r>
            <a:r>
              <a:rPr lang="ru-RU" sz="3200" b="1" i="1" dirty="0" smtClean="0">
                <a:effectLst/>
                <a:latin typeface="Arial Narrow" pitchFamily="34" charset="0"/>
                <a:ea typeface="Calibri"/>
                <a:cs typeface="Times New Roman"/>
              </a:rPr>
              <a:t>Русская история</a:t>
            </a:r>
            <a:endParaRPr lang="ru-RU" sz="3200" b="1" i="1" dirty="0">
              <a:effectLst/>
              <a:latin typeface="Arial Narrow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470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du53.ru/np-includes/upload/2014/07/04/5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0" y="1206041"/>
            <a:ext cx="7081244" cy="481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7140" y="559263"/>
            <a:ext cx="70812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Micra"/>
                <a:ea typeface="Calibri"/>
                <a:cs typeface="Times New Roman"/>
              </a:rPr>
              <a:t>Нагрудный знак «ГОРЯЧЕЕ  СЕРДЦЕ»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8" name="Picture 4" descr="http://ria-glas.ru/wp-content/uploads/2015/02/image00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9" t="16256" r="14623" b="19072"/>
          <a:stretch/>
        </p:blipFill>
        <p:spPr bwMode="auto">
          <a:xfrm>
            <a:off x="4845453" y="1206041"/>
            <a:ext cx="3182931" cy="189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8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ultura29.ru/uploads/rss/500x300/2015-03/033127mar5_x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81" y="1604147"/>
            <a:ext cx="328356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new-variant.ru/wp-content/uploads/2015/06/Znak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474849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5832" y="548680"/>
            <a:ext cx="7400584" cy="42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Micra"/>
                <a:ea typeface="Calibri"/>
                <a:cs typeface="Times New Roman"/>
              </a:rPr>
              <a:t>Символ  «ГОРЯЧЕЕ  </a:t>
            </a:r>
            <a:r>
              <a:rPr lang="ru-RU" sz="2000" b="1" dirty="0">
                <a:solidFill>
                  <a:prstClr val="black"/>
                </a:solidFill>
                <a:latin typeface="Micra"/>
                <a:ea typeface="Calibri"/>
                <a:cs typeface="Times New Roman"/>
              </a:rPr>
              <a:t>СЕРДЦЕ»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855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17593"/>
              </p:ext>
            </p:extLst>
          </p:nvPr>
        </p:nvGraphicFramePr>
        <p:xfrm>
          <a:off x="827584" y="404664"/>
          <a:ext cx="7416823" cy="573963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962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0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НАГРАЖДЕНЫ</a:t>
                      </a:r>
                      <a:endParaRPr lang="ru-RU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Franklin Gothic Heavy" pitchFamily="34" charset="0"/>
                        </a:rPr>
                        <a:t>Нагрудным знаком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Franklin Gothic Heavy" pitchFamily="34" charset="0"/>
                        </a:rPr>
                        <a:t>«Горячее сердце»</a:t>
                      </a:r>
                      <a:endParaRPr lang="ru-RU" sz="2400" dirty="0">
                        <a:effectLst/>
                        <a:latin typeface="Franklin Gothic Heavy" pitchFamily="34" charset="0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Franklin Gothic Heavy" pitchFamily="34" charset="0"/>
                        </a:rPr>
                        <a:t>Символом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Franklin Gothic Heavy" pitchFamily="34" charset="0"/>
                        </a:rPr>
                        <a:t>«Горячее сердце»</a:t>
                      </a:r>
                      <a:endParaRPr lang="ru-RU" sz="2400" dirty="0">
                        <a:effectLst/>
                        <a:latin typeface="Franklin Gothic Heavy" pitchFamily="34" charset="0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ranklin Gothic Heavy" pitchFamily="34" charset="0"/>
                        </a:rPr>
                        <a:t>2014  год</a:t>
                      </a:r>
                      <a:endParaRPr lang="ru-RU" sz="1800" dirty="0">
                        <a:effectLst/>
                        <a:latin typeface="Franklin Gothic Heavy" pitchFamily="34" charset="0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128 человек</a:t>
                      </a:r>
                      <a:endParaRPr lang="ru-RU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общественные организации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ranklin Gothic Heavy" pitchFamily="34" charset="0"/>
                        </a:rPr>
                        <a:t>2015 год</a:t>
                      </a:r>
                      <a:endParaRPr lang="ru-RU" sz="1800" dirty="0">
                        <a:effectLst/>
                        <a:latin typeface="Franklin Gothic Heavy" pitchFamily="34" charset="0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127 человек</a:t>
                      </a:r>
                      <a:endParaRPr lang="ru-RU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общественных организаций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6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ranklin Gothic Heavy" pitchFamily="34" charset="0"/>
                        </a:rPr>
                        <a:t>2016  год</a:t>
                      </a:r>
                      <a:endParaRPr lang="ru-RU" sz="1800" dirty="0">
                        <a:effectLst/>
                        <a:latin typeface="Franklin Gothic Heavy" pitchFamily="34" charset="0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113 человек</a:t>
                      </a:r>
                      <a:endParaRPr lang="ru-RU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общественных организаций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5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ranklin Gothic Heavy" pitchFamily="34" charset="0"/>
                        </a:rPr>
                        <a:t>2017 год</a:t>
                      </a:r>
                      <a:endParaRPr lang="ru-RU" sz="1800" dirty="0">
                        <a:effectLst/>
                        <a:latin typeface="Franklin Gothic Heavy" pitchFamily="34" charset="0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j-lt"/>
                        </a:rPr>
                        <a:t>132 человека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j-lt"/>
                        </a:rPr>
                        <a:t> </a:t>
                      </a:r>
                      <a:endParaRPr lang="ru-RU" sz="2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</a:rPr>
                        <a:t>-</a:t>
                      </a:r>
                      <a:endParaRPr lang="ru-RU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802" marR="5280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1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1343" y="0"/>
            <a:ext cx="3868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0" i="0" dirty="0" smtClean="0">
                <a:solidFill>
                  <a:schemeClr val="bg1"/>
                </a:solidFill>
                <a:effectLst/>
                <a:latin typeface="Micra" pitchFamily="2" charset="0"/>
              </a:rPr>
              <a:t>Ангелы-хранители</a:t>
            </a:r>
            <a:endParaRPr lang="ru-RU" sz="2000" b="0" i="0" dirty="0">
              <a:solidFill>
                <a:schemeClr val="bg1"/>
              </a:solidFill>
              <a:effectLst/>
              <a:latin typeface="Micra" pitchFamily="2" charset="0"/>
            </a:endParaRPr>
          </a:p>
        </p:txBody>
      </p:sp>
      <p:pic>
        <p:nvPicPr>
          <p:cNvPr id="3074" name="Picture 2" descr="http://cordis.fondsci.ru/assets/resources/stories/2014/sabit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53" y="108061"/>
            <a:ext cx="1759992" cy="224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304" y="2420888"/>
            <a:ext cx="2461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err="1" smtClean="0">
                <a:effectLst/>
                <a:latin typeface="Arial Narrow" pitchFamily="34" charset="0"/>
              </a:rPr>
              <a:t>Сабитов</a:t>
            </a:r>
            <a:r>
              <a:rPr lang="ru-RU" sz="1600" b="1" i="0" dirty="0" smtClean="0">
                <a:effectLst/>
                <a:latin typeface="Arial Narrow" pitchFamily="34" charset="0"/>
              </a:rPr>
              <a:t> Никита</a:t>
            </a:r>
          </a:p>
          <a:p>
            <a:pPr algn="ctr"/>
            <a:r>
              <a:rPr lang="ru-RU" sz="1200" b="0" i="1" dirty="0" smtClean="0">
                <a:effectLst/>
                <a:latin typeface="Arial Narrow" pitchFamily="34" charset="0"/>
              </a:rPr>
              <a:t>Родился в 2003 году</a:t>
            </a:r>
            <a:br>
              <a:rPr lang="ru-RU" sz="1200" b="0" i="1" dirty="0" smtClean="0">
                <a:effectLst/>
                <a:latin typeface="Arial Narrow" pitchFamily="34" charset="0"/>
              </a:rPr>
            </a:br>
            <a:r>
              <a:rPr lang="ru-RU" sz="1200" b="0" i="1" dirty="0" smtClean="0">
                <a:effectLst/>
                <a:latin typeface="Arial Narrow" pitchFamily="34" charset="0"/>
              </a:rPr>
              <a:t>Село Ильинка-1 </a:t>
            </a:r>
            <a:r>
              <a:rPr lang="ru-RU" sz="1200" b="0" i="1" dirty="0" err="1" smtClean="0">
                <a:effectLst/>
                <a:latin typeface="Arial Narrow" pitchFamily="34" charset="0"/>
              </a:rPr>
              <a:t>Новомосковского</a:t>
            </a:r>
            <a:r>
              <a:rPr lang="ru-RU" sz="1200" b="0" i="1" dirty="0" smtClean="0">
                <a:effectLst/>
                <a:latin typeface="Arial Narrow" pitchFamily="34" charset="0"/>
              </a:rPr>
              <a:t> района, Тульская область</a:t>
            </a:r>
            <a:endParaRPr lang="ru-RU" sz="1200" b="0" i="1" dirty="0">
              <a:effectLst/>
              <a:latin typeface="Arial Narrow" pitchFamily="34" charset="0"/>
            </a:endParaRPr>
          </a:p>
        </p:txBody>
      </p:sp>
      <p:pic>
        <p:nvPicPr>
          <p:cNvPr id="3076" name="Picture 4" descr="http://cordis.fondsci.ru/assets/resources/stories/2014/ibron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669" y="157430"/>
            <a:ext cx="1773887" cy="224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30668" y="2420888"/>
            <a:ext cx="23762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err="1" smtClean="0">
                <a:effectLst/>
                <a:latin typeface="Arial Narrow" pitchFamily="34" charset="0"/>
              </a:rPr>
              <a:t>Ибронов</a:t>
            </a:r>
            <a:r>
              <a:rPr lang="ru-RU" sz="1600" b="1" i="0" dirty="0" smtClean="0">
                <a:effectLst/>
                <a:latin typeface="Arial Narrow" pitchFamily="34" charset="0"/>
              </a:rPr>
              <a:t> </a:t>
            </a:r>
            <a:r>
              <a:rPr lang="ru-RU" sz="1600" b="1" i="0" dirty="0" err="1" smtClean="0">
                <a:effectLst/>
                <a:latin typeface="Arial Narrow" pitchFamily="34" charset="0"/>
              </a:rPr>
              <a:t>Анушервон</a:t>
            </a:r>
            <a:endParaRPr lang="ru-RU" sz="1600" b="1" i="0" dirty="0" smtClean="0">
              <a:effectLst/>
              <a:latin typeface="Arial Narrow" pitchFamily="34" charset="0"/>
            </a:endParaRPr>
          </a:p>
          <a:p>
            <a:pPr algn="ctr"/>
            <a:r>
              <a:rPr lang="ru-RU" sz="1200" b="0" i="1" dirty="0" smtClean="0">
                <a:effectLst/>
                <a:latin typeface="Arial Narrow" pitchFamily="34" charset="0"/>
              </a:rPr>
              <a:t>Родился в 2002 году</a:t>
            </a:r>
            <a:br>
              <a:rPr lang="ru-RU" sz="1200" b="0" i="1" dirty="0" smtClean="0">
                <a:effectLst/>
                <a:latin typeface="Arial Narrow" pitchFamily="34" charset="0"/>
              </a:rPr>
            </a:br>
            <a:r>
              <a:rPr lang="ru-RU" sz="1200" b="0" i="1" dirty="0" smtClean="0">
                <a:effectLst/>
                <a:latin typeface="Arial Narrow" pitchFamily="34" charset="0"/>
              </a:rPr>
              <a:t>Село Ильинка-1 </a:t>
            </a:r>
            <a:r>
              <a:rPr lang="ru-RU" sz="1200" b="0" i="1" dirty="0" err="1" smtClean="0">
                <a:effectLst/>
                <a:latin typeface="Arial Narrow" pitchFamily="34" charset="0"/>
              </a:rPr>
              <a:t>Новомосковского</a:t>
            </a:r>
            <a:r>
              <a:rPr lang="ru-RU" sz="1200" b="0" i="1" dirty="0" smtClean="0">
                <a:effectLst/>
                <a:latin typeface="Arial Narrow" pitchFamily="34" charset="0"/>
              </a:rPr>
              <a:t> района, Тульская область</a:t>
            </a:r>
            <a:endParaRPr lang="ru-RU" sz="1200" b="0" i="1" dirty="0">
              <a:effectLst/>
              <a:latin typeface="Arial Narrow" pitchFamily="34" charset="0"/>
            </a:endParaRPr>
          </a:p>
        </p:txBody>
      </p:sp>
      <p:pic>
        <p:nvPicPr>
          <p:cNvPr id="3078" name="Picture 6" descr="http://cordis.fondsci.ru/assets/resources/stories/2014/ibronov-navru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1" y="1223025"/>
            <a:ext cx="1781504" cy="225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7882" y="3489695"/>
            <a:ext cx="23571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Arial Narrow" pitchFamily="34" charset="0"/>
              </a:rPr>
              <a:t>Ибронов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b="1" dirty="0" err="1">
                <a:latin typeface="Arial Narrow" pitchFamily="34" charset="0"/>
              </a:rPr>
              <a:t>Навруз</a:t>
            </a:r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200" dirty="0">
                <a:latin typeface="Arial Narrow" pitchFamily="34" charset="0"/>
              </a:rPr>
              <a:t>Родился в 2000 году</a:t>
            </a:r>
            <a:br>
              <a:rPr lang="ru-RU" sz="1200" dirty="0">
                <a:latin typeface="Arial Narrow" pitchFamily="34" charset="0"/>
              </a:rPr>
            </a:br>
            <a:r>
              <a:rPr lang="ru-RU" sz="1200" dirty="0" smtClean="0">
                <a:latin typeface="Arial Narrow" pitchFamily="34" charset="0"/>
              </a:rPr>
              <a:t>Село </a:t>
            </a:r>
            <a:r>
              <a:rPr lang="ru-RU" sz="1200" dirty="0">
                <a:latin typeface="Arial Narrow" pitchFamily="34" charset="0"/>
              </a:rPr>
              <a:t>Ильинка-1 </a:t>
            </a:r>
            <a:r>
              <a:rPr lang="ru-RU" sz="1200" dirty="0" err="1">
                <a:latin typeface="Arial Narrow" pitchFamily="34" charset="0"/>
              </a:rPr>
              <a:t>Новомосковского</a:t>
            </a:r>
            <a:r>
              <a:rPr lang="ru-RU" sz="1200" dirty="0"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района, Тульская область</a:t>
            </a:r>
            <a:endParaRPr lang="ru-RU" sz="1200" dirty="0">
              <a:latin typeface="Arial Narrow" pitchFamily="34" charset="0"/>
            </a:endParaRPr>
          </a:p>
        </p:txBody>
      </p:sp>
      <p:pic>
        <p:nvPicPr>
          <p:cNvPr id="3080" name="Picture 8" descr="http://cordis.fondsci.ru/assets/resources/stories/2014/voron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44218"/>
            <a:ext cx="1800200" cy="22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605" y="5716824"/>
            <a:ext cx="23377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effectLst/>
                <a:latin typeface="Arial Narrow" pitchFamily="34" charset="0"/>
              </a:rPr>
              <a:t>Воронин Артем</a:t>
            </a:r>
          </a:p>
          <a:p>
            <a:pPr algn="ctr"/>
            <a:r>
              <a:rPr lang="ru-RU" sz="1200" b="0" i="1" dirty="0" smtClean="0">
                <a:effectLst/>
                <a:latin typeface="Arial Narrow" pitchFamily="34" charset="0"/>
              </a:rPr>
              <a:t>Родился в 2001 году</a:t>
            </a:r>
            <a:br>
              <a:rPr lang="ru-RU" sz="1200" b="0" i="1" dirty="0" smtClean="0">
                <a:effectLst/>
                <a:latin typeface="Arial Narrow" pitchFamily="34" charset="0"/>
              </a:rPr>
            </a:br>
            <a:r>
              <a:rPr lang="ru-RU" sz="1200" b="0" i="1" dirty="0" smtClean="0">
                <a:effectLst/>
                <a:latin typeface="Arial Narrow" pitchFamily="34" charset="0"/>
              </a:rPr>
              <a:t>Село Ильинка-1 </a:t>
            </a:r>
            <a:r>
              <a:rPr lang="ru-RU" sz="1200" b="0" i="1" dirty="0" err="1" smtClean="0">
                <a:effectLst/>
                <a:latin typeface="Arial Narrow" pitchFamily="34" charset="0"/>
              </a:rPr>
              <a:t>Новомосковского</a:t>
            </a:r>
            <a:r>
              <a:rPr lang="ru-RU" sz="1200" b="0" i="1" dirty="0" smtClean="0">
                <a:effectLst/>
                <a:latin typeface="Arial Narrow" pitchFamily="34" charset="0"/>
              </a:rPr>
              <a:t> района, Тульская область</a:t>
            </a:r>
            <a:endParaRPr lang="ru-RU" sz="1200" b="0" i="1" dirty="0">
              <a:effectLst/>
              <a:latin typeface="Arial Narrow" pitchFamily="34" charset="0"/>
            </a:endParaRPr>
          </a:p>
        </p:txBody>
      </p:sp>
      <p:pic>
        <p:nvPicPr>
          <p:cNvPr id="3082" name="Picture 10" descr="http://cordis.fondsci.ru/assets/resources/stories/2014/kozire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99" y="3344219"/>
            <a:ext cx="1829002" cy="22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00660" y="5716824"/>
            <a:ext cx="25794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effectLst/>
                <a:latin typeface="Arial Narrow" pitchFamily="34" charset="0"/>
              </a:rPr>
              <a:t>Козырев Владислав</a:t>
            </a:r>
          </a:p>
          <a:p>
            <a:pPr algn="ctr"/>
            <a:r>
              <a:rPr lang="ru-RU" sz="1200" b="0" i="0" dirty="0" smtClean="0">
                <a:effectLst/>
                <a:latin typeface="Arial Narrow" pitchFamily="34" charset="0"/>
              </a:rPr>
              <a:t>Родился в 2002 году</a:t>
            </a:r>
            <a:br>
              <a:rPr lang="ru-RU" sz="1200" b="0" i="0" dirty="0" smtClean="0">
                <a:effectLst/>
                <a:latin typeface="Arial Narrow" pitchFamily="34" charset="0"/>
              </a:rPr>
            </a:br>
            <a:r>
              <a:rPr lang="ru-RU" sz="1200" b="0" i="0" dirty="0" smtClean="0">
                <a:effectLst/>
                <a:latin typeface="Arial Narrow" pitchFamily="34" charset="0"/>
              </a:rPr>
              <a:t>Село Ильинка-1 </a:t>
            </a:r>
            <a:r>
              <a:rPr lang="ru-RU" sz="1200" b="0" i="0" dirty="0" err="1" smtClean="0">
                <a:effectLst/>
                <a:latin typeface="Arial Narrow" pitchFamily="34" charset="0"/>
              </a:rPr>
              <a:t>Новомосковского</a:t>
            </a:r>
            <a:r>
              <a:rPr lang="ru-RU" sz="1200" b="0" i="0" dirty="0" smtClean="0">
                <a:effectLst/>
                <a:latin typeface="Arial Narrow" pitchFamily="34" charset="0"/>
              </a:rPr>
              <a:t> района, Тульская область</a:t>
            </a:r>
            <a:endParaRPr lang="ru-RU" sz="1200" b="0" i="0" dirty="0">
              <a:effectLst/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4797152"/>
            <a:ext cx="3485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Sans"/>
              </a:rPr>
              <a:t>В 2014 году </a:t>
            </a:r>
          </a:p>
          <a:p>
            <a:pPr lvl="0"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Sans"/>
              </a:rPr>
              <a:t>награждены нагрудным знаком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PT Sans"/>
              </a:rPr>
              <a:t>«Горячее сердце»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4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 smtClean="0">
                <a:effectLst/>
                <a:latin typeface="Helvetica Neue"/>
              </a:rPr>
              <a:t>Пятеро школьников спасли </a:t>
            </a:r>
          </a:p>
          <a:p>
            <a:pPr algn="ctr"/>
            <a:r>
              <a:rPr lang="ru-RU" sz="3200" b="0" i="0" dirty="0" smtClean="0">
                <a:effectLst/>
                <a:latin typeface="Helvetica Neue"/>
              </a:rPr>
              <a:t>78-летнюю женщину, которая упала </a:t>
            </a:r>
          </a:p>
          <a:p>
            <a:pPr algn="ctr"/>
            <a:r>
              <a:rPr lang="ru-RU" sz="3200" b="0" i="0" dirty="0" smtClean="0">
                <a:effectLst/>
                <a:latin typeface="Helvetica Neue"/>
              </a:rPr>
              <a:t>в </a:t>
            </a:r>
            <a:r>
              <a:rPr lang="ru-RU" sz="3200" dirty="0" smtClean="0">
                <a:latin typeface="Helvetica Neue"/>
              </a:rPr>
              <a:t>колодец с ледяной водой. </a:t>
            </a:r>
            <a:endParaRPr lang="ru-RU" sz="3200" b="0" i="0" dirty="0">
              <a:effectLst/>
              <a:latin typeface="Helvetica Neue"/>
            </a:endParaRPr>
          </a:p>
        </p:txBody>
      </p:sp>
      <p:pic>
        <p:nvPicPr>
          <p:cNvPr id="4098" name="Picture 2" descr="http://ribalych.ru/wp-content/uploads/2014/02/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48201"/>
            <a:ext cx="5760640" cy="35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5700683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Helvetica Neue"/>
              </a:rPr>
              <a:t>Валентина </a:t>
            </a:r>
            <a:r>
              <a:rPr lang="ru-RU" sz="2000" dirty="0" smtClean="0">
                <a:latin typeface="Helvetica Neue"/>
              </a:rPr>
              <a:t>Никитина</a:t>
            </a:r>
            <a:r>
              <a:rPr lang="ru-RU" sz="2000" dirty="0">
                <a:latin typeface="Helvetica Neue"/>
              </a:rPr>
              <a:t> </a:t>
            </a:r>
            <a:r>
              <a:rPr lang="ru-RU" sz="2000" dirty="0" smtClean="0">
                <a:latin typeface="Helvetica Neue"/>
              </a:rPr>
              <a:t>со своими спасителями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7815" y="-9911"/>
            <a:ext cx="3868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prstClr val="white"/>
                </a:solidFill>
                <a:latin typeface="Micra" pitchFamily="2" charset="0"/>
              </a:rPr>
              <a:t>Ангелы-хранители</a:t>
            </a:r>
          </a:p>
        </p:txBody>
      </p:sp>
    </p:spTree>
    <p:extLst>
      <p:ext uri="{BB962C8B-B14F-4D97-AF65-F5344CB8AC3E}">
        <p14:creationId xmlns:p14="http://schemas.microsoft.com/office/powerpoint/2010/main" val="358006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94243" y="1365484"/>
            <a:ext cx="2448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0" dirty="0" smtClean="0">
                <a:solidFill>
                  <a:srgbClr val="333333"/>
                </a:solidFill>
                <a:effectLst/>
                <a:latin typeface="Helvetica Neue"/>
              </a:rPr>
              <a:t>16-летний юноша погиб, помогая выбраться </a:t>
            </a:r>
          </a:p>
          <a:p>
            <a:pPr algn="ctr"/>
            <a:r>
              <a:rPr lang="ru-RU" sz="2800" b="0" i="0" dirty="0" smtClean="0">
                <a:solidFill>
                  <a:srgbClr val="333333"/>
                </a:solidFill>
                <a:effectLst/>
                <a:latin typeface="Helvetica Neue"/>
              </a:rPr>
              <a:t>из горящего дома своим родным.</a:t>
            </a:r>
            <a:endParaRPr lang="ru-RU" sz="28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1026" name="Picture 2" descr="http://cordis.fondsci.ru/assets/resources/stories/2015/bezborod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8554"/>
            <a:ext cx="4766659" cy="47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9271" y="5193076"/>
            <a:ext cx="2863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Безбородов Николай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6328" y="5654741"/>
            <a:ext cx="2589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latin typeface="Arial Narrow" pitchFamily="34" charset="0"/>
              </a:rPr>
              <a:t>Родился в 1998 году</a:t>
            </a:r>
          </a:p>
          <a:p>
            <a:pPr algn="ctr"/>
            <a:r>
              <a:rPr lang="ru-RU" sz="1400" i="1" dirty="0" smtClean="0">
                <a:latin typeface="Arial Narrow" pitchFamily="34" charset="0"/>
              </a:rPr>
              <a:t>Село Крапивна, Тульская область</a:t>
            </a:r>
            <a:endParaRPr lang="ru-RU" sz="1400" i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2001" y="-23112"/>
            <a:ext cx="5817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Micra" pitchFamily="2" charset="0"/>
              </a:rPr>
              <a:t>Погиб, спасая близких.</a:t>
            </a:r>
            <a:endParaRPr lang="ru-RU" sz="2400" b="0" i="0" dirty="0">
              <a:solidFill>
                <a:schemeClr val="bg1"/>
              </a:solidFill>
              <a:effectLst/>
              <a:latin typeface="Micra" pitchFamily="2" charset="0"/>
            </a:endParaRPr>
          </a:p>
        </p:txBody>
      </p:sp>
      <p:pic>
        <p:nvPicPr>
          <p:cNvPr id="2" name="Picture 2" descr="http://img-fotki.yandex.ru/get/6425/39663434.378/0_8831c_9de7d2f5_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" r="12348"/>
          <a:stretch/>
        </p:blipFill>
        <p:spPr bwMode="auto">
          <a:xfrm>
            <a:off x="7541515" y="6070"/>
            <a:ext cx="1619672" cy="3339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94240" y="4941168"/>
            <a:ext cx="3442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726056">
                    <a:lumMod val="75000"/>
                  </a:srgbClr>
                </a:solidFill>
                <a:latin typeface="PT Sans"/>
              </a:rPr>
              <a:t>В </a:t>
            </a:r>
            <a:r>
              <a:rPr lang="ru-RU" sz="1600" dirty="0" smtClean="0">
                <a:solidFill>
                  <a:srgbClr val="726056">
                    <a:lumMod val="75000"/>
                  </a:srgbClr>
                </a:solidFill>
                <a:latin typeface="PT Sans"/>
              </a:rPr>
              <a:t>2015 </a:t>
            </a:r>
            <a:r>
              <a:rPr lang="ru-RU" sz="1600" dirty="0">
                <a:solidFill>
                  <a:srgbClr val="726056">
                    <a:lumMod val="75000"/>
                  </a:srgbClr>
                </a:solidFill>
                <a:latin typeface="PT Sans"/>
              </a:rPr>
              <a:t>году </a:t>
            </a:r>
          </a:p>
          <a:p>
            <a:pPr lvl="0" algn="ctr"/>
            <a:r>
              <a:rPr lang="ru-RU" sz="1600" dirty="0" smtClean="0">
                <a:solidFill>
                  <a:srgbClr val="726056">
                    <a:lumMod val="75000"/>
                  </a:srgbClr>
                </a:solidFill>
                <a:latin typeface="PT Sans"/>
              </a:rPr>
              <a:t>награжден </a:t>
            </a:r>
            <a:r>
              <a:rPr lang="ru-RU" sz="1600" dirty="0">
                <a:solidFill>
                  <a:srgbClr val="726056">
                    <a:lumMod val="75000"/>
                  </a:srgbClr>
                </a:solidFill>
                <a:latin typeface="PT Sans"/>
              </a:rPr>
              <a:t>нагрудным знаком «Горячее сердце</a:t>
            </a:r>
            <a:r>
              <a:rPr lang="ru-RU" sz="1600" dirty="0" smtClean="0">
                <a:solidFill>
                  <a:srgbClr val="726056">
                    <a:lumMod val="75000"/>
                  </a:srgbClr>
                </a:solidFill>
                <a:latin typeface="PT Sans"/>
              </a:rPr>
              <a:t>» посмертно</a:t>
            </a:r>
            <a:endParaRPr lang="ru-RU" sz="1600" dirty="0">
              <a:solidFill>
                <a:srgbClr val="72605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6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4501" y="1567107"/>
            <a:ext cx="4320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 smtClean="0">
                <a:solidFill>
                  <a:srgbClr val="333333"/>
                </a:solidFill>
                <a:effectLst/>
                <a:latin typeface="Helvetica Neue"/>
              </a:rPr>
              <a:t>      </a:t>
            </a:r>
            <a:r>
              <a:rPr lang="ru-RU" sz="2800" b="0" i="0" dirty="0" smtClean="0">
                <a:effectLst/>
                <a:latin typeface="Helvetica Neue"/>
              </a:rPr>
              <a:t>10 –летний мальчишка вытащил своих братьев из горящего дома и только убедившись, что они в безопасности, выбрался сам.</a:t>
            </a:r>
          </a:p>
        </p:txBody>
      </p:sp>
      <p:pic>
        <p:nvPicPr>
          <p:cNvPr id="2050" name="Picture 2" descr="http://cordis.fondsci.ru/assets/resources/stories/2015/rako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9"/>
          <a:stretch/>
        </p:blipFill>
        <p:spPr bwMode="auto">
          <a:xfrm>
            <a:off x="782916" y="692696"/>
            <a:ext cx="3187820" cy="442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2916" y="5517232"/>
            <a:ext cx="31878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1" dirty="0" smtClean="0">
                <a:effectLst/>
                <a:latin typeface="Arial Narrow" pitchFamily="34" charset="0"/>
              </a:rPr>
              <a:t>Родился в 2003 году</a:t>
            </a:r>
            <a:br>
              <a:rPr lang="ru-RU" sz="1400" b="0" i="1" dirty="0" smtClean="0">
                <a:effectLst/>
                <a:latin typeface="Arial Narrow" pitchFamily="34" charset="0"/>
              </a:rPr>
            </a:br>
            <a:r>
              <a:rPr lang="ru-RU" sz="1400" b="0" i="1" dirty="0" smtClean="0">
                <a:effectLst/>
                <a:latin typeface="Arial Narrow" pitchFamily="34" charset="0"/>
              </a:rPr>
              <a:t>Село </a:t>
            </a:r>
            <a:r>
              <a:rPr lang="ru-RU" sz="1400" b="0" i="1" dirty="0" err="1" smtClean="0">
                <a:effectLst/>
                <a:latin typeface="Arial Narrow" pitchFamily="34" charset="0"/>
              </a:rPr>
              <a:t>Хрущево</a:t>
            </a:r>
            <a:r>
              <a:rPr lang="ru-RU" sz="1400" b="0" i="1" dirty="0" smtClean="0">
                <a:effectLst/>
                <a:latin typeface="Arial Narrow" pitchFamily="34" charset="0"/>
              </a:rPr>
              <a:t> Ленинского района, Тульская область</a:t>
            </a:r>
            <a:endParaRPr lang="ru-RU" sz="1400" b="0" i="1" dirty="0">
              <a:effectLst/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4826" y="5121989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333333"/>
                </a:solidFill>
                <a:latin typeface="Arial Narrow" pitchFamily="34" charset="0"/>
              </a:rPr>
              <a:t>Раков Михаил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9326" y="0"/>
            <a:ext cx="4969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0" i="0" dirty="0" smtClean="0">
                <a:solidFill>
                  <a:schemeClr val="bg1"/>
                </a:solidFill>
                <a:effectLst/>
                <a:latin typeface="Micra" pitchFamily="2" charset="0"/>
              </a:rPr>
              <a:t>«Честь и мужество»</a:t>
            </a:r>
            <a:endParaRPr lang="ru-RU" sz="2400" b="0" i="0" dirty="0">
              <a:solidFill>
                <a:schemeClr val="bg1"/>
              </a:solidFill>
              <a:effectLst/>
              <a:latin typeface="Micra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6242" y="4767601"/>
            <a:ext cx="4176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726056">
                    <a:lumMod val="75000"/>
                  </a:srgbClr>
                </a:solidFill>
                <a:latin typeface="PT Sans"/>
              </a:rPr>
              <a:t>В 2015 году </a:t>
            </a:r>
          </a:p>
          <a:p>
            <a:pPr lvl="0" algn="ctr"/>
            <a:r>
              <a:rPr lang="ru-RU" sz="1600" dirty="0">
                <a:solidFill>
                  <a:srgbClr val="726056">
                    <a:lumMod val="75000"/>
                  </a:srgbClr>
                </a:solidFill>
                <a:latin typeface="PT Sans"/>
              </a:rPr>
              <a:t>награжден нагрудным знаком </a:t>
            </a:r>
            <a:endParaRPr lang="ru-RU" sz="1600" dirty="0" smtClean="0">
              <a:solidFill>
                <a:srgbClr val="726056">
                  <a:lumMod val="75000"/>
                </a:srgbClr>
              </a:solidFill>
              <a:latin typeface="PT Sans"/>
            </a:endParaRPr>
          </a:p>
          <a:p>
            <a:pPr lvl="0" algn="ctr"/>
            <a:r>
              <a:rPr lang="ru-RU" sz="1600" dirty="0" smtClean="0">
                <a:solidFill>
                  <a:srgbClr val="726056">
                    <a:lumMod val="75000"/>
                  </a:srgbClr>
                </a:solidFill>
                <a:latin typeface="PT Sans"/>
              </a:rPr>
              <a:t>«</a:t>
            </a:r>
            <a:r>
              <a:rPr lang="ru-RU" sz="1600" dirty="0">
                <a:solidFill>
                  <a:srgbClr val="726056">
                    <a:lumMod val="75000"/>
                  </a:srgbClr>
                </a:solidFill>
                <a:latin typeface="PT Sans"/>
              </a:rPr>
              <a:t>Горячее сердце»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698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131</TotalTime>
  <Words>252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Franklin Gothic Heavy</vt:lpstr>
      <vt:lpstr>Helvetica Neue</vt:lpstr>
      <vt:lpstr>Impact</vt:lpstr>
      <vt:lpstr>Micra</vt:lpstr>
      <vt:lpstr>PT Sans</vt:lpstr>
      <vt:lpstr>Times New Roman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Izmail</dc:creator>
  <cp:lastModifiedBy>Елена</cp:lastModifiedBy>
  <cp:revision>15</cp:revision>
  <dcterms:created xsi:type="dcterms:W3CDTF">2017-02-09T14:30:59Z</dcterms:created>
  <dcterms:modified xsi:type="dcterms:W3CDTF">2019-02-28T14:35:24Z</dcterms:modified>
</cp:coreProperties>
</file>