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AC0E-5A76-4E98-A667-12B274C134A7}" type="datetimeFigureOut">
              <a:rPr lang="ru-RU" smtClean="0"/>
              <a:t>28.08.2013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12C8F-909A-4E54-A4CB-7A52E567F2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92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12C8F-909A-4E54-A4CB-7A52E567F2E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38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39F38-300E-4B9C-B06F-D788E747C035}" type="datetimeFigureOut">
              <a:rPr lang="ru-RU" smtClean="0"/>
              <a:t>28.08.2013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F0A3-FF94-4F44-A2DF-769BD1B78A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39F38-300E-4B9C-B06F-D788E747C035}" type="datetimeFigureOut">
              <a:rPr lang="ru-RU" smtClean="0"/>
              <a:t>28.08.2013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F0A3-FF94-4F44-A2DF-769BD1B78A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39F38-300E-4B9C-B06F-D788E747C035}" type="datetimeFigureOut">
              <a:rPr lang="ru-RU" smtClean="0"/>
              <a:t>28.08.2013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F0A3-FF94-4F44-A2DF-769BD1B78A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39F38-300E-4B9C-B06F-D788E747C035}" type="datetimeFigureOut">
              <a:rPr lang="ru-RU" smtClean="0"/>
              <a:t>28.08.2013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F0A3-FF94-4F44-A2DF-769BD1B78A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39F38-300E-4B9C-B06F-D788E747C035}" type="datetimeFigureOut">
              <a:rPr lang="ru-RU" smtClean="0"/>
              <a:t>28.08.2013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F0A3-FF94-4F44-A2DF-769BD1B78A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39F38-300E-4B9C-B06F-D788E747C035}" type="datetimeFigureOut">
              <a:rPr lang="ru-RU" smtClean="0"/>
              <a:t>28.08.2013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F0A3-FF94-4F44-A2DF-769BD1B78A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39F38-300E-4B9C-B06F-D788E747C035}" type="datetimeFigureOut">
              <a:rPr lang="ru-RU" smtClean="0"/>
              <a:t>28.08.2013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F0A3-FF94-4F44-A2DF-769BD1B78A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39F38-300E-4B9C-B06F-D788E747C035}" type="datetimeFigureOut">
              <a:rPr lang="ru-RU" smtClean="0"/>
              <a:t>28.08.2013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F0A3-FF94-4F44-A2DF-769BD1B78A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39F38-300E-4B9C-B06F-D788E747C035}" type="datetimeFigureOut">
              <a:rPr lang="ru-RU" smtClean="0"/>
              <a:t>28.08.2013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F0A3-FF94-4F44-A2DF-769BD1B78A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39F38-300E-4B9C-B06F-D788E747C035}" type="datetimeFigureOut">
              <a:rPr lang="ru-RU" smtClean="0"/>
              <a:t>28.08.2013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F0A3-FF94-4F44-A2DF-769BD1B78A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39F38-300E-4B9C-B06F-D788E747C035}" type="datetimeFigureOut">
              <a:rPr lang="ru-RU" smtClean="0"/>
              <a:t>28.08.2013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F0A3-FF94-4F44-A2DF-769BD1B78A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3B39F38-300E-4B9C-B06F-D788E747C035}" type="datetimeFigureOut">
              <a:rPr lang="ru-RU" smtClean="0"/>
              <a:t>28.08.2013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8E6F0A3-FF94-4F44-A2DF-769BD1B78A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> </a:t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/>
              <a:t>Внеклассная работа </a:t>
            </a:r>
            <a:br>
              <a:rPr lang="ru-RU" i="1" u="sng" dirty="0" smtClean="0"/>
            </a:br>
            <a:r>
              <a:rPr lang="ru-RU" i="1" u="sng" dirty="0" smtClean="0"/>
              <a:t>в начальной школе.</a:t>
            </a:r>
            <a:endParaRPr lang="ru-RU" i="1" u="sng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75" y="2204864"/>
            <a:ext cx="5715000" cy="3676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588151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Сапронова Н.В. – учитель начальных классов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9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Основа эстетического воспитания – искусство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7406640" cy="17526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музыка, живопись, танец, кино, театр, декоративно-прикладное искусство и другие виды художественного творчества.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03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248" cy="6199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Научно-познавательная деятельность: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24744"/>
            <a:ext cx="8147248" cy="12687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Основана на организации работы школьников с воспитывающей информацией: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2492896"/>
            <a:ext cx="8153400" cy="39925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 здоровье и </a:t>
            </a:r>
            <a:r>
              <a:rPr lang="ru-RU" sz="2400" dirty="0"/>
              <a:t>в</a:t>
            </a:r>
            <a:r>
              <a:rPr lang="ru-RU" sz="2400" dirty="0" smtClean="0"/>
              <a:t>редных привычках;</a:t>
            </a:r>
          </a:p>
          <a:p>
            <a:r>
              <a:rPr lang="ru-RU" sz="2400" dirty="0" smtClean="0"/>
              <a:t>О нравственных и безнравственных поступках людей;</a:t>
            </a:r>
          </a:p>
          <a:p>
            <a:r>
              <a:rPr lang="ru-RU" sz="2400" dirty="0" smtClean="0"/>
              <a:t>О героизме и малодушии;</a:t>
            </a:r>
          </a:p>
          <a:p>
            <a:r>
              <a:rPr lang="ru-RU" sz="2400" dirty="0" smtClean="0"/>
              <a:t>О войне и экологии;</a:t>
            </a:r>
          </a:p>
          <a:p>
            <a:r>
              <a:rPr lang="ru-RU" sz="2400" dirty="0" smtClean="0"/>
              <a:t>И других проблемах нашего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67619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0"/>
            <a:ext cx="6400800" cy="15097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организации познавательной деятельности: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988840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Факультативы;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Научные общества;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Кружки познавательной направленности;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Интеллектуальные клубы;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Библиотечные вечера;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Познавательные экскурсии;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Викторины.</a:t>
            </a:r>
          </a:p>
        </p:txBody>
      </p:sp>
    </p:spTree>
    <p:extLst>
      <p:ext uri="{BB962C8B-B14F-4D97-AF65-F5344CB8AC3E}">
        <p14:creationId xmlns:p14="http://schemas.microsoft.com/office/powerpoint/2010/main" val="120785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Военно-патриотическая деятельность: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4176464" cy="4663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Основой военно-патриотического воспитания является формирование и развитие у детей преданности Родине и гордости за нее в любых экономических и политических ситуациях.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2896"/>
            <a:ext cx="3708400" cy="2781300"/>
          </a:xfrm>
        </p:spPr>
      </p:pic>
    </p:spTree>
    <p:extLst>
      <p:ext uri="{BB962C8B-B14F-4D97-AF65-F5344CB8AC3E}">
        <p14:creationId xmlns:p14="http://schemas.microsoft.com/office/powerpoint/2010/main" val="3568777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850106"/>
          </a:xfrm>
        </p:spPr>
        <p:txBody>
          <a:bodyPr>
            <a:normAutofit fontScale="90000"/>
          </a:bodyPr>
          <a:lstStyle/>
          <a:p>
            <a:r>
              <a:rPr lang="ru-RU" altLang="ja-JP" sz="3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ja-JP" sz="3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ja-JP" sz="3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Общественно – полезная деятельность</a:t>
            </a:r>
            <a:r>
              <a:rPr lang="ru-RU" altLang="ja-JP" sz="3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 altLang="ja-JP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/>
            </a:r>
            <a:br>
              <a:rPr lang="ru-RU" altLang="ja-JP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816" y="1312849"/>
            <a:ext cx="5472608" cy="403244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altLang="ja-JP" sz="24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призвана целенаправленно формировать мотивационно - потребностную сферу растущего человека</a:t>
            </a:r>
            <a:endParaRPr lang="ru-RU" sz="24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ru-RU" altLang="ja-JP" sz="2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Наиболее </a:t>
            </a:r>
            <a:r>
              <a:rPr lang="ru-RU" altLang="ja-JP" sz="24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важное значение имеет воспитание с ранних лет коллективизма, требовательности к себе и друг другу, честности и правдивости, стойкости, трудолюбия, потребности приносить пользу окружающим</a:t>
            </a:r>
            <a:r>
              <a:rPr lang="ru-RU" altLang="ja-JP" sz="2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63" y="1353522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4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992888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ja-JP" sz="2800" dirty="0" smtClean="0">
                <a:solidFill>
                  <a:schemeClr val="accent4">
                    <a:lumMod val="10000"/>
                  </a:schemeClr>
                </a:solidFill>
              </a:rPr>
              <a:t>    Внеклассная</a:t>
            </a: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 </a:t>
            </a:r>
            <a:r>
              <a:rPr lang="ru-RU" altLang="ja-JP" sz="2800" dirty="0">
                <a:solidFill>
                  <a:schemeClr val="accent4">
                    <a:lumMod val="10000"/>
                  </a:schemeClr>
                </a:solidFill>
              </a:rPr>
              <a:t> работа, </a:t>
            </a:r>
            <a:r>
              <a:rPr lang="ru-RU" altLang="ja-JP" sz="2800" dirty="0" smtClean="0">
                <a:solidFill>
                  <a:schemeClr val="accent4">
                    <a:lumMod val="10000"/>
                  </a:schemeClr>
                </a:solidFill>
              </a:rPr>
              <a:t>связанная  </a:t>
            </a:r>
            <a:r>
              <a:rPr lang="ru-RU" altLang="ja-JP" sz="2800" dirty="0">
                <a:solidFill>
                  <a:schemeClr val="accent4">
                    <a:lumMod val="10000"/>
                  </a:schemeClr>
                </a:solidFill>
              </a:rPr>
              <a:t>с </a:t>
            </a:r>
            <a:r>
              <a:rPr lang="ru-RU" altLang="ja-JP" sz="2800" dirty="0" smtClean="0">
                <a:solidFill>
                  <a:schemeClr val="accent4">
                    <a:lumMod val="10000"/>
                  </a:schemeClr>
                </a:solidFill>
              </a:rPr>
              <a:t>общественно полезной </a:t>
            </a: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 </a:t>
            </a:r>
            <a:r>
              <a:rPr lang="ru-RU" altLang="ja-JP" sz="2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altLang="ja-JP" sz="2800" dirty="0">
                <a:solidFill>
                  <a:schemeClr val="accent4">
                    <a:lumMod val="10000"/>
                  </a:schemeClr>
                </a:solidFill>
              </a:rPr>
              <a:t>деятельностью, может быть представлена следующими видами деятельности:</a:t>
            </a:r>
            <a:br>
              <a:rPr lang="ru-RU" altLang="ja-JP" sz="2800" dirty="0">
                <a:solidFill>
                  <a:schemeClr val="accent4">
                    <a:lumMod val="10000"/>
                  </a:schemeClr>
                </a:solidFill>
              </a:rPr>
            </a:br>
            <a:endParaRPr lang="ru-RU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498080" cy="1440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 социальное творчество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волонтерская деятельность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трудовая деятельность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89773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08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0648"/>
            <a:ext cx="7498080" cy="180020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Проектная деятельность младших школьников помогает реализовать их творческий потенциал. </a:t>
            </a:r>
            <a:endParaRPr lang="ru-RU" dirty="0"/>
          </a:p>
        </p:txBody>
      </p:sp>
      <p:pic>
        <p:nvPicPr>
          <p:cNvPr id="1026" name="Picture 2" descr="F:\DCIM\102CANON\IMG_1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15" y="1916832"/>
            <a:ext cx="6249912" cy="46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22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Принципы построения внеклассной деятельности учащихся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72816"/>
            <a:ext cx="7498080" cy="480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Принцип открытости</a:t>
            </a:r>
          </a:p>
          <a:p>
            <a:r>
              <a:rPr lang="ru-RU" sz="2800" dirty="0" smtClean="0"/>
              <a:t>Принцип привлекательности будущего дела</a:t>
            </a:r>
          </a:p>
          <a:p>
            <a:r>
              <a:rPr lang="ru-RU" sz="2800" dirty="0" smtClean="0"/>
              <a:t>Принцип деятельности</a:t>
            </a:r>
          </a:p>
          <a:p>
            <a:r>
              <a:rPr lang="ru-RU" sz="2800" dirty="0" smtClean="0"/>
              <a:t>Принцип свободы учащихся</a:t>
            </a:r>
          </a:p>
          <a:p>
            <a:r>
              <a:rPr lang="ru-RU" sz="2800" dirty="0" smtClean="0"/>
              <a:t>Принцип обратной связи</a:t>
            </a:r>
          </a:p>
          <a:p>
            <a:r>
              <a:rPr lang="ru-RU" sz="2800" dirty="0" smtClean="0"/>
              <a:t>Принцип успешности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92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132856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21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1014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    </a:t>
            </a:r>
            <a:r>
              <a:rPr lang="ru-RU" sz="3200" u="sng" dirty="0" smtClean="0"/>
              <a:t>Внеклассная работа </a:t>
            </a:r>
            <a:r>
              <a:rPr lang="ru-RU" sz="3200" dirty="0" smtClean="0"/>
              <a:t>– </a:t>
            </a:r>
            <a:r>
              <a:rPr lang="ru-RU" sz="2800" dirty="0" smtClean="0"/>
              <a:t>это составная часть учебно-воспитательной работы школы, одна из форм организации досуга учащихся.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984776" cy="5238582"/>
          </a:xfrm>
        </p:spPr>
      </p:pic>
    </p:spTree>
    <p:extLst>
      <p:ext uri="{BB962C8B-B14F-4D97-AF65-F5344CB8AC3E}">
        <p14:creationId xmlns:p14="http://schemas.microsoft.com/office/powerpoint/2010/main" val="18010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Цель организации и проведения внеклассной работы    -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628800"/>
            <a:ext cx="4224469" cy="316835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908720"/>
            <a:ext cx="3995936" cy="4663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>
                <a:latin typeface="Corbel" pitchFamily="34" charset="0"/>
              </a:rPr>
              <a:t>ф</a:t>
            </a:r>
            <a:r>
              <a:rPr lang="ru-RU" dirty="0" smtClean="0">
                <a:latin typeface="Corbel" pitchFamily="34" charset="0"/>
              </a:rPr>
              <a:t>ормирование всесторонне развитой, гармоничной личности ребенка.</a:t>
            </a:r>
            <a:endParaRPr lang="ru-RU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65062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Согласно требованиям </a:t>
            </a:r>
            <a:r>
              <a:rPr lang="ru-RU" sz="2800" i="1" u="sng" dirty="0" smtClean="0"/>
              <a:t>Федерального государственного образовательного стандарта начального общего образования (ФГОСНОО) </a:t>
            </a:r>
            <a:r>
              <a:rPr lang="ru-RU" sz="2800" dirty="0" smtClean="0"/>
              <a:t>в Базисном учебном плане планируется </a:t>
            </a:r>
            <a:r>
              <a:rPr lang="ru-RU" sz="2800" i="1" u="sng" dirty="0" smtClean="0"/>
              <a:t>до 10 часов ежегодно</a:t>
            </a:r>
            <a:r>
              <a:rPr lang="ru-RU" sz="2800" dirty="0" smtClean="0"/>
              <a:t> на организацию занятий по направлениям внеурочной деятельности.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944"/>
            <a:ext cx="47625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       Согласно требованиям ФГОС НОО нового поколения внеурочная деятельность организуется по следующим направлениям развития личности: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6048672" cy="4506261"/>
          </a:xfrm>
        </p:spPr>
      </p:pic>
    </p:spTree>
    <p:extLst>
      <p:ext uri="{BB962C8B-B14F-4D97-AF65-F5344CB8AC3E}">
        <p14:creationId xmlns:p14="http://schemas.microsoft.com/office/powerpoint/2010/main" val="18681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Базисный учебный план для начальной школы предлагает  следующие основные направления внеурочной деятельности: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Спортивно – оздоровительная деятельность</a:t>
            </a:r>
          </a:p>
          <a:p>
            <a:r>
              <a:rPr lang="ru-RU" sz="2800" dirty="0" smtClean="0"/>
              <a:t>Военно – патриотическая деятельность</a:t>
            </a:r>
          </a:p>
          <a:p>
            <a:r>
              <a:rPr lang="ru-RU" sz="2800" dirty="0" smtClean="0"/>
              <a:t>Художественно – эстетическая деятельность</a:t>
            </a:r>
          </a:p>
          <a:p>
            <a:r>
              <a:rPr lang="ru-RU" sz="2800" dirty="0" smtClean="0"/>
              <a:t>Общественно – полезная деятельность</a:t>
            </a:r>
          </a:p>
          <a:p>
            <a:r>
              <a:rPr lang="ru-RU" sz="2800" dirty="0" smtClean="0"/>
              <a:t>Научно – познавательная деятельность</a:t>
            </a:r>
          </a:p>
          <a:p>
            <a:r>
              <a:rPr lang="ru-RU" sz="2800" dirty="0" smtClean="0"/>
              <a:t>Проектная деятельность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64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Основное преимущество внеклассной (внеурочной) деятельности школьников предоставление обучающимся возможности широкого спектра занятий, направленных на их развитие 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41338"/>
            <a:ext cx="3498355" cy="262376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456384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36" y="4077072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47248" cy="619934"/>
          </a:xfrm>
        </p:spPr>
        <p:txBody>
          <a:bodyPr/>
          <a:lstStyle/>
          <a:p>
            <a:pPr algn="ctr"/>
            <a:r>
              <a:rPr lang="ru-RU" sz="2800" dirty="0" smtClean="0"/>
              <a:t>С</a:t>
            </a:r>
            <a:r>
              <a:rPr lang="ru-RU" dirty="0" smtClean="0"/>
              <a:t>портивно-оздоровительная деятельность: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8147248" cy="126875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Внеучебная  деятельность  в спортивно-оздоровительном направлении способствует  усилению  оздоровительному  эффекту достигаемого  в ходе  активного использования  школьниками освоенных  знаний,  способов  и физических  упражнений  в  физкультурно-оздоровительных  мероприятиях,  режиме дня,  самостоятельных занятиях  физическими упражнениями.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78" y="2133600"/>
            <a:ext cx="5988844" cy="3992563"/>
          </a:xfrm>
        </p:spPr>
      </p:pic>
    </p:spTree>
    <p:extLst>
      <p:ext uri="{BB962C8B-B14F-4D97-AF65-F5344CB8AC3E}">
        <p14:creationId xmlns:p14="http://schemas.microsoft.com/office/powerpoint/2010/main" val="395339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99288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Художественно-эстетическая деятельность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3905584" cy="4663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2000" dirty="0" smtClean="0"/>
          </a:p>
          <a:p>
            <a:pPr marL="82296" indent="0">
              <a:buNone/>
            </a:pPr>
            <a:r>
              <a:rPr lang="ru-RU" sz="2000" dirty="0" smtClean="0"/>
              <a:t>Задача художественно-эстетического воспитания – формирование личности, которая способна воспринимать и оценивать прекрасное в природе, труде, быту и других сферах жизни и деятельности.</a:t>
            </a:r>
            <a:endParaRPr lang="ru-RU" sz="2000" dirty="0"/>
          </a:p>
        </p:txBody>
      </p:sp>
      <p:pic>
        <p:nvPicPr>
          <p:cNvPr id="6" name="Picture 5" descr="img-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816424" cy="32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41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</TotalTime>
  <Words>411</Words>
  <Application>Microsoft Office PowerPoint</Application>
  <PresentationFormat>Экран (4:3)</PresentationFormat>
  <Paragraphs>58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                                                                                       Внеклассная работа  в начальной школе.</vt:lpstr>
      <vt:lpstr>    Внеклассная работа – это составная часть учебно-воспитательной работы школы, одна из форм организации досуга учащихся.</vt:lpstr>
      <vt:lpstr>        Цель организации и проведения внеклассной работы    -</vt:lpstr>
      <vt:lpstr>Согласно требованиям Федерального государственного образовательного стандарта начального общего образования (ФГОСНОО) в Базисном учебном плане планируется до 10 часов ежегодно на организацию занятий по направлениям внеурочной деятельности.</vt:lpstr>
      <vt:lpstr>       Согласно требованиям ФГОС НОО нового поколения внеурочная деятельность организуется по следующим направлениям развития личности: </vt:lpstr>
      <vt:lpstr>Базисный учебный план для начальной школы предлагает  следующие основные направления внеурочной деятельности:</vt:lpstr>
      <vt:lpstr>Основное преимущество внеклассной (внеурочной) деятельности школьников предоставление обучающимся возможности широкого спектра занятий, направленных на их развитие </vt:lpstr>
      <vt:lpstr>Спортивно-оздоровительная деятельность:</vt:lpstr>
      <vt:lpstr>Художественно-эстетическая деятельность</vt:lpstr>
      <vt:lpstr>Основа эстетического воспитания – искусство:</vt:lpstr>
      <vt:lpstr>Научно-познавательная деятельность:</vt:lpstr>
      <vt:lpstr>Презентация PowerPoint</vt:lpstr>
      <vt:lpstr>Военно-патриотическая деятельность:</vt:lpstr>
      <vt:lpstr> Общественно – полезная деятельность: </vt:lpstr>
      <vt:lpstr>    Внеклассная  работа, связанная  с общественно полезной   деятельностью, может быть представлена следующими видами деятельности: </vt:lpstr>
      <vt:lpstr>Презентация PowerPoint</vt:lpstr>
      <vt:lpstr>Принципы построения внеклассной деятельности учащихся </vt:lpstr>
      <vt:lpstr>Спасибо за внимание.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Внеклассная работа  в начальной школе.</dc:title>
  <dc:creator>Lenovo</dc:creator>
  <cp:lastModifiedBy>Lenovo</cp:lastModifiedBy>
  <cp:revision>17</cp:revision>
  <dcterms:created xsi:type="dcterms:W3CDTF">2013-08-21T18:16:40Z</dcterms:created>
  <dcterms:modified xsi:type="dcterms:W3CDTF">2013-08-28T19:42:36Z</dcterms:modified>
</cp:coreProperties>
</file>